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8" r:id="rId4"/>
  </p:sldMasterIdLst>
  <p:notesMasterIdLst>
    <p:notesMasterId r:id="rId60"/>
  </p:notesMasterIdLst>
  <p:handoutMasterIdLst>
    <p:handoutMasterId r:id="rId61"/>
  </p:handoutMasterIdLst>
  <p:sldIdLst>
    <p:sldId id="1473" r:id="rId5"/>
    <p:sldId id="1544" r:id="rId6"/>
    <p:sldId id="1542" r:id="rId7"/>
    <p:sldId id="1541" r:id="rId8"/>
    <p:sldId id="1548" r:id="rId9"/>
    <p:sldId id="1546" r:id="rId10"/>
    <p:sldId id="1547" r:id="rId11"/>
    <p:sldId id="1499" r:id="rId12"/>
    <p:sldId id="1502" r:id="rId13"/>
    <p:sldId id="1519" r:id="rId14"/>
    <p:sldId id="1522" r:id="rId15"/>
    <p:sldId id="1536" r:id="rId16"/>
    <p:sldId id="1531" r:id="rId17"/>
    <p:sldId id="1498" r:id="rId18"/>
    <p:sldId id="1492" r:id="rId19"/>
    <p:sldId id="1533" r:id="rId20"/>
    <p:sldId id="1495" r:id="rId21"/>
    <p:sldId id="1538" r:id="rId22"/>
    <p:sldId id="1483" r:id="rId23"/>
    <p:sldId id="1529" r:id="rId24"/>
    <p:sldId id="1511" r:id="rId25"/>
    <p:sldId id="1477" r:id="rId26"/>
    <p:sldId id="1534" r:id="rId27"/>
    <p:sldId id="1523" r:id="rId28"/>
    <p:sldId id="1484" r:id="rId29"/>
    <p:sldId id="1521" r:id="rId30"/>
    <p:sldId id="1540" r:id="rId31"/>
    <p:sldId id="1539" r:id="rId32"/>
    <p:sldId id="1491" r:id="rId33"/>
    <p:sldId id="1532" r:id="rId34"/>
    <p:sldId id="1474" r:id="rId35"/>
    <p:sldId id="1479" r:id="rId36"/>
    <p:sldId id="1530" r:id="rId37"/>
    <p:sldId id="1487" r:id="rId38"/>
    <p:sldId id="1526" r:id="rId39"/>
    <p:sldId id="1527" r:id="rId40"/>
    <p:sldId id="1478" r:id="rId41"/>
    <p:sldId id="1514" r:id="rId42"/>
    <p:sldId id="1515" r:id="rId43"/>
    <p:sldId id="1517" r:id="rId44"/>
    <p:sldId id="1476" r:id="rId45"/>
    <p:sldId id="1494" r:id="rId46"/>
    <p:sldId id="1489" r:id="rId47"/>
    <p:sldId id="1505" r:id="rId48"/>
    <p:sldId id="1506" r:id="rId49"/>
    <p:sldId id="1507" r:id="rId50"/>
    <p:sldId id="1486" r:id="rId51"/>
    <p:sldId id="1490" r:id="rId52"/>
    <p:sldId id="1482" r:id="rId53"/>
    <p:sldId id="1475" r:id="rId54"/>
    <p:sldId id="1500" r:id="rId55"/>
    <p:sldId id="1497" r:id="rId56"/>
    <p:sldId id="1545" r:id="rId57"/>
    <p:sldId id="1524" r:id="rId58"/>
    <p:sldId id="1230" r:id="rId59"/>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1717"/>
    <a:srgbClr val="1C1C1C"/>
    <a:srgbClr val="111111"/>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7E45E-0062-4482-A2E6-AB65BA04F9C6}" v="56" dt="2021-11-25T19:32:59.8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92857" autoAdjust="0"/>
  </p:normalViewPr>
  <p:slideViewPr>
    <p:cSldViewPr>
      <p:cViewPr varScale="1">
        <p:scale>
          <a:sx n="97" d="100"/>
          <a:sy n="97" d="100"/>
        </p:scale>
        <p:origin x="72" y="18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2732"/>
    </p:cViewPr>
  </p:sorterViewPr>
  <p:notesViewPr>
    <p:cSldViewPr>
      <p:cViewPr varScale="1">
        <p:scale>
          <a:sx n="55" d="100"/>
          <a:sy n="55" d="100"/>
        </p:scale>
        <p:origin x="-2814"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oit Beland" userId="c6d2f675-a8b1-4dd4-9132-ae5a436316e0" providerId="ADAL" clId="{3167E45E-0062-4482-A2E6-AB65BA04F9C6}"/>
    <pc:docChg chg="undo custSel addSld delSld modSld sldOrd">
      <pc:chgData name="Benoit Beland" userId="c6d2f675-a8b1-4dd4-9132-ae5a436316e0" providerId="ADAL" clId="{3167E45E-0062-4482-A2E6-AB65BA04F9C6}" dt="2021-11-25T21:06:17.142" v="2161" actId="1076"/>
      <pc:docMkLst>
        <pc:docMk/>
      </pc:docMkLst>
      <pc:sldChg chg="modSp mod ord">
        <pc:chgData name="Benoit Beland" userId="c6d2f675-a8b1-4dd4-9132-ae5a436316e0" providerId="ADAL" clId="{3167E45E-0062-4482-A2E6-AB65BA04F9C6}" dt="2021-11-25T19:55:19.877" v="1513"/>
        <pc:sldMkLst>
          <pc:docMk/>
          <pc:sldMk cId="3837435141" sldId="1475"/>
        </pc:sldMkLst>
        <pc:spChg chg="mod">
          <ac:chgData name="Benoit Beland" userId="c6d2f675-a8b1-4dd4-9132-ae5a436316e0" providerId="ADAL" clId="{3167E45E-0062-4482-A2E6-AB65BA04F9C6}" dt="2021-11-25T19:48:35.560" v="1508"/>
          <ac:spMkLst>
            <pc:docMk/>
            <pc:sldMk cId="3837435141" sldId="1475"/>
            <ac:spMk id="2" creationId="{1541E5C3-D502-4874-BF3A-8F0A663EA8AD}"/>
          </ac:spMkLst>
        </pc:spChg>
      </pc:sldChg>
      <pc:sldChg chg="delSp modSp mod ord">
        <pc:chgData name="Benoit Beland" userId="c6d2f675-a8b1-4dd4-9132-ae5a436316e0" providerId="ADAL" clId="{3167E45E-0062-4482-A2E6-AB65BA04F9C6}" dt="2021-11-25T19:39:54.558" v="1429"/>
        <pc:sldMkLst>
          <pc:docMk/>
          <pc:sldMk cId="241744058" sldId="1477"/>
        </pc:sldMkLst>
        <pc:spChg chg="mod">
          <ac:chgData name="Benoit Beland" userId="c6d2f675-a8b1-4dd4-9132-ae5a436316e0" providerId="ADAL" clId="{3167E45E-0062-4482-A2E6-AB65BA04F9C6}" dt="2021-11-25T19:10:52.039" v="1128" actId="20577"/>
          <ac:spMkLst>
            <pc:docMk/>
            <pc:sldMk cId="241744058" sldId="1477"/>
            <ac:spMk id="2" creationId="{537B89DD-D5AD-4D3B-8359-80342D10080B}"/>
          </ac:spMkLst>
        </pc:spChg>
        <pc:spChg chg="del mod">
          <ac:chgData name="Benoit Beland" userId="c6d2f675-a8b1-4dd4-9132-ae5a436316e0" providerId="ADAL" clId="{3167E45E-0062-4482-A2E6-AB65BA04F9C6}" dt="2021-11-25T18:28:51.741" v="12" actId="478"/>
          <ac:spMkLst>
            <pc:docMk/>
            <pc:sldMk cId="241744058" sldId="1477"/>
            <ac:spMk id="10" creationId="{676EC53D-A220-4F7A-BEA9-2CC87A81C99E}"/>
          </ac:spMkLst>
        </pc:spChg>
        <pc:spChg chg="mod">
          <ac:chgData name="Benoit Beland" userId="c6d2f675-a8b1-4dd4-9132-ae5a436316e0" providerId="ADAL" clId="{3167E45E-0062-4482-A2E6-AB65BA04F9C6}" dt="2021-11-25T19:11:34.450" v="1135" actId="1076"/>
          <ac:spMkLst>
            <pc:docMk/>
            <pc:sldMk cId="241744058" sldId="1477"/>
            <ac:spMk id="14" creationId="{0FD4075E-4AC1-4927-A274-8F540E7FE83C}"/>
          </ac:spMkLst>
        </pc:spChg>
        <pc:spChg chg="mod">
          <ac:chgData name="Benoit Beland" userId="c6d2f675-a8b1-4dd4-9132-ae5a436316e0" providerId="ADAL" clId="{3167E45E-0062-4482-A2E6-AB65BA04F9C6}" dt="2021-11-25T19:11:31.746" v="1134" actId="1076"/>
          <ac:spMkLst>
            <pc:docMk/>
            <pc:sldMk cId="241744058" sldId="1477"/>
            <ac:spMk id="16" creationId="{67430E93-1828-49C6-98F3-96AD3FA0F7F2}"/>
          </ac:spMkLst>
        </pc:spChg>
        <pc:picChg chg="mod">
          <ac:chgData name="Benoit Beland" userId="c6d2f675-a8b1-4dd4-9132-ae5a436316e0" providerId="ADAL" clId="{3167E45E-0062-4482-A2E6-AB65BA04F9C6}" dt="2021-11-25T19:11:54.707" v="1138" actId="1076"/>
          <ac:picMkLst>
            <pc:docMk/>
            <pc:sldMk cId="241744058" sldId="1477"/>
            <ac:picMk id="11" creationId="{4B24B5E6-471B-422E-B73C-1AC1063636FD}"/>
          </ac:picMkLst>
        </pc:picChg>
        <pc:picChg chg="mod">
          <ac:chgData name="Benoit Beland" userId="c6d2f675-a8b1-4dd4-9132-ae5a436316e0" providerId="ADAL" clId="{3167E45E-0062-4482-A2E6-AB65BA04F9C6}" dt="2021-11-25T19:11:58.108" v="1139" actId="1076"/>
          <ac:picMkLst>
            <pc:docMk/>
            <pc:sldMk cId="241744058" sldId="1477"/>
            <ac:picMk id="13" creationId="{4C6AD0E3-FD64-4660-9166-6E38221E899B}"/>
          </ac:picMkLst>
        </pc:picChg>
        <pc:picChg chg="del">
          <ac:chgData name="Benoit Beland" userId="c6d2f675-a8b1-4dd4-9132-ae5a436316e0" providerId="ADAL" clId="{3167E45E-0062-4482-A2E6-AB65BA04F9C6}" dt="2021-11-25T18:28:53.251" v="13" actId="478"/>
          <ac:picMkLst>
            <pc:docMk/>
            <pc:sldMk cId="241744058" sldId="1477"/>
            <ac:picMk id="15" creationId="{8402B132-FCE6-49A5-B2BA-4F4A4D26A9C8}"/>
          </ac:picMkLst>
        </pc:picChg>
        <pc:picChg chg="mod">
          <ac:chgData name="Benoit Beland" userId="c6d2f675-a8b1-4dd4-9132-ae5a436316e0" providerId="ADAL" clId="{3167E45E-0062-4482-A2E6-AB65BA04F9C6}" dt="2021-11-25T19:11:43.051" v="1136" actId="1076"/>
          <ac:picMkLst>
            <pc:docMk/>
            <pc:sldMk cId="241744058" sldId="1477"/>
            <ac:picMk id="1026" creationId="{CF845626-249C-44CD-993C-8AE1082F533F}"/>
          </ac:picMkLst>
        </pc:picChg>
      </pc:sldChg>
      <pc:sldChg chg="delSp modSp mod ord">
        <pc:chgData name="Benoit Beland" userId="c6d2f675-a8b1-4dd4-9132-ae5a436316e0" providerId="ADAL" clId="{3167E45E-0062-4482-A2E6-AB65BA04F9C6}" dt="2021-11-25T19:58:42.507" v="1526"/>
        <pc:sldMkLst>
          <pc:docMk/>
          <pc:sldMk cId="3354543231" sldId="1482"/>
        </pc:sldMkLst>
        <pc:spChg chg="mod">
          <ac:chgData name="Benoit Beland" userId="c6d2f675-a8b1-4dd4-9132-ae5a436316e0" providerId="ADAL" clId="{3167E45E-0062-4482-A2E6-AB65BA04F9C6}" dt="2021-11-25T19:16:31.740" v="1207" actId="20577"/>
          <ac:spMkLst>
            <pc:docMk/>
            <pc:sldMk cId="3354543231" sldId="1482"/>
            <ac:spMk id="2" creationId="{4FCDC088-158E-405D-ADBC-6E3E26B6B373}"/>
          </ac:spMkLst>
        </pc:spChg>
        <pc:spChg chg="mod">
          <ac:chgData name="Benoit Beland" userId="c6d2f675-a8b1-4dd4-9132-ae5a436316e0" providerId="ADAL" clId="{3167E45E-0062-4482-A2E6-AB65BA04F9C6}" dt="2021-11-25T19:19:20.972" v="1241" actId="1076"/>
          <ac:spMkLst>
            <pc:docMk/>
            <pc:sldMk cId="3354543231" sldId="1482"/>
            <ac:spMk id="5" creationId="{B24958B0-F88E-4D2E-B4B4-902BEE60EAEC}"/>
          </ac:spMkLst>
        </pc:spChg>
        <pc:spChg chg="del">
          <ac:chgData name="Benoit Beland" userId="c6d2f675-a8b1-4dd4-9132-ae5a436316e0" providerId="ADAL" clId="{3167E45E-0062-4482-A2E6-AB65BA04F9C6}" dt="2021-11-25T19:16:50.564" v="1211" actId="478"/>
          <ac:spMkLst>
            <pc:docMk/>
            <pc:sldMk cId="3354543231" sldId="1482"/>
            <ac:spMk id="6" creationId="{49966E3D-E158-4625-ACEB-DD1541986D0A}"/>
          </ac:spMkLst>
        </pc:spChg>
        <pc:spChg chg="mod">
          <ac:chgData name="Benoit Beland" userId="c6d2f675-a8b1-4dd4-9132-ae5a436316e0" providerId="ADAL" clId="{3167E45E-0062-4482-A2E6-AB65BA04F9C6}" dt="2021-11-25T19:19:31.301" v="1243" actId="1076"/>
          <ac:spMkLst>
            <pc:docMk/>
            <pc:sldMk cId="3354543231" sldId="1482"/>
            <ac:spMk id="8" creationId="{4015E961-E222-4517-81BD-6EA7D67E37D8}"/>
          </ac:spMkLst>
        </pc:spChg>
        <pc:spChg chg="del mod">
          <ac:chgData name="Benoit Beland" userId="c6d2f675-a8b1-4dd4-9132-ae5a436316e0" providerId="ADAL" clId="{3167E45E-0062-4482-A2E6-AB65BA04F9C6}" dt="2021-11-25T19:16:54.086" v="1212" actId="478"/>
          <ac:spMkLst>
            <pc:docMk/>
            <pc:sldMk cId="3354543231" sldId="1482"/>
            <ac:spMk id="12" creationId="{A0B81E02-2ED6-4286-A8E7-6C3B0A805638}"/>
          </ac:spMkLst>
        </pc:spChg>
        <pc:picChg chg="mod modCrop">
          <ac:chgData name="Benoit Beland" userId="c6d2f675-a8b1-4dd4-9132-ae5a436316e0" providerId="ADAL" clId="{3167E45E-0062-4482-A2E6-AB65BA04F9C6}" dt="2021-11-25T19:20:28.019" v="1250" actId="1076"/>
          <ac:picMkLst>
            <pc:docMk/>
            <pc:sldMk cId="3354543231" sldId="1482"/>
            <ac:picMk id="4" creationId="{0F3C50FC-A1BF-40A6-A649-9A213CCE6CE9}"/>
          </ac:picMkLst>
        </pc:picChg>
        <pc:picChg chg="mod">
          <ac:chgData name="Benoit Beland" userId="c6d2f675-a8b1-4dd4-9132-ae5a436316e0" providerId="ADAL" clId="{3167E45E-0062-4482-A2E6-AB65BA04F9C6}" dt="2021-11-25T19:20:00.812" v="1246" actId="1076"/>
          <ac:picMkLst>
            <pc:docMk/>
            <pc:sldMk cId="3354543231" sldId="1482"/>
            <ac:picMk id="7" creationId="{875071D9-C3BE-4BE1-B19F-A39D178B8BED}"/>
          </ac:picMkLst>
        </pc:picChg>
        <pc:picChg chg="del">
          <ac:chgData name="Benoit Beland" userId="c6d2f675-a8b1-4dd4-9132-ae5a436316e0" providerId="ADAL" clId="{3167E45E-0062-4482-A2E6-AB65BA04F9C6}" dt="2021-11-25T19:16:47.460" v="1209" actId="478"/>
          <ac:picMkLst>
            <pc:docMk/>
            <pc:sldMk cId="3354543231" sldId="1482"/>
            <ac:picMk id="9" creationId="{D2C1482B-D94A-4E83-AD5C-E720DAC3EF2F}"/>
          </ac:picMkLst>
        </pc:picChg>
        <pc:picChg chg="del">
          <ac:chgData name="Benoit Beland" userId="c6d2f675-a8b1-4dd4-9132-ae5a436316e0" providerId="ADAL" clId="{3167E45E-0062-4482-A2E6-AB65BA04F9C6}" dt="2021-11-25T19:16:38.771" v="1208" actId="478"/>
          <ac:picMkLst>
            <pc:docMk/>
            <pc:sldMk cId="3354543231" sldId="1482"/>
            <ac:picMk id="11" creationId="{D1AE9A58-AD5C-44E8-A6C2-164C8B2BA70E}"/>
          </ac:picMkLst>
        </pc:picChg>
      </pc:sldChg>
      <pc:sldChg chg="modSp mod">
        <pc:chgData name="Benoit Beland" userId="c6d2f675-a8b1-4dd4-9132-ae5a436316e0" providerId="ADAL" clId="{3167E45E-0062-4482-A2E6-AB65BA04F9C6}" dt="2021-11-25T19:41:05.512" v="1468" actId="20577"/>
        <pc:sldMkLst>
          <pc:docMk/>
          <pc:sldMk cId="32173215" sldId="1483"/>
        </pc:sldMkLst>
        <pc:spChg chg="mod">
          <ac:chgData name="Benoit Beland" userId="c6d2f675-a8b1-4dd4-9132-ae5a436316e0" providerId="ADAL" clId="{3167E45E-0062-4482-A2E6-AB65BA04F9C6}" dt="2021-11-25T19:41:05.512" v="1468" actId="20577"/>
          <ac:spMkLst>
            <pc:docMk/>
            <pc:sldMk cId="32173215" sldId="1483"/>
            <ac:spMk id="2" creationId="{73C36529-CA5F-47DB-9A70-82448D8FCDE5}"/>
          </ac:spMkLst>
        </pc:spChg>
      </pc:sldChg>
      <pc:sldChg chg="modSp mod">
        <pc:chgData name="Benoit Beland" userId="c6d2f675-a8b1-4dd4-9132-ae5a436316e0" providerId="ADAL" clId="{3167E45E-0062-4482-A2E6-AB65BA04F9C6}" dt="2021-11-25T19:54:02.132" v="1511"/>
        <pc:sldMkLst>
          <pc:docMk/>
          <pc:sldMk cId="1236400998" sldId="1484"/>
        </pc:sldMkLst>
        <pc:spChg chg="mod">
          <ac:chgData name="Benoit Beland" userId="c6d2f675-a8b1-4dd4-9132-ae5a436316e0" providerId="ADAL" clId="{3167E45E-0062-4482-A2E6-AB65BA04F9C6}" dt="2021-11-25T19:54:02.132" v="1511"/>
          <ac:spMkLst>
            <pc:docMk/>
            <pc:sldMk cId="1236400998" sldId="1484"/>
            <ac:spMk id="2" creationId="{E081ED8A-EF48-422A-B9D2-56FAB857EE4B}"/>
          </ac:spMkLst>
        </pc:spChg>
      </pc:sldChg>
      <pc:sldChg chg="del">
        <pc:chgData name="Benoit Beland" userId="c6d2f675-a8b1-4dd4-9132-ae5a436316e0" providerId="ADAL" clId="{3167E45E-0062-4482-A2E6-AB65BA04F9C6}" dt="2021-11-25T19:13:51.997" v="1172" actId="2696"/>
        <pc:sldMkLst>
          <pc:docMk/>
          <pc:sldMk cId="544949332" sldId="1485"/>
        </pc:sldMkLst>
      </pc:sldChg>
      <pc:sldChg chg="ord">
        <pc:chgData name="Benoit Beland" userId="c6d2f675-a8b1-4dd4-9132-ae5a436316e0" providerId="ADAL" clId="{3167E45E-0062-4482-A2E6-AB65BA04F9C6}" dt="2021-11-25T19:58:36.955" v="1524"/>
        <pc:sldMkLst>
          <pc:docMk/>
          <pc:sldMk cId="2549514877" sldId="1490"/>
        </pc:sldMkLst>
      </pc:sldChg>
      <pc:sldChg chg="modSp mod">
        <pc:chgData name="Benoit Beland" userId="c6d2f675-a8b1-4dd4-9132-ae5a436316e0" providerId="ADAL" clId="{3167E45E-0062-4482-A2E6-AB65BA04F9C6}" dt="2021-11-25T20:24:40.088" v="1568" actId="13926"/>
        <pc:sldMkLst>
          <pc:docMk/>
          <pc:sldMk cId="3388770243" sldId="1497"/>
        </pc:sldMkLst>
        <pc:spChg chg="mod">
          <ac:chgData name="Benoit Beland" userId="c6d2f675-a8b1-4dd4-9132-ae5a436316e0" providerId="ADAL" clId="{3167E45E-0062-4482-A2E6-AB65BA04F9C6}" dt="2021-11-25T20:24:40.088" v="1568" actId="13926"/>
          <ac:spMkLst>
            <pc:docMk/>
            <pc:sldMk cId="3388770243" sldId="1497"/>
            <ac:spMk id="7" creationId="{1524C4FA-3405-4B94-8724-0EEE52D2BAC7}"/>
          </ac:spMkLst>
        </pc:spChg>
        <pc:spChg chg="mod">
          <ac:chgData name="Benoit Beland" userId="c6d2f675-a8b1-4dd4-9132-ae5a436316e0" providerId="ADAL" clId="{3167E45E-0062-4482-A2E6-AB65BA04F9C6}" dt="2021-11-25T20:24:27.046" v="1567" actId="13926"/>
          <ac:spMkLst>
            <pc:docMk/>
            <pc:sldMk cId="3388770243" sldId="1497"/>
            <ac:spMk id="8" creationId="{2177B6C0-AF89-4478-8810-68840C02967C}"/>
          </ac:spMkLst>
        </pc:spChg>
        <pc:spChg chg="mod">
          <ac:chgData name="Benoit Beland" userId="c6d2f675-a8b1-4dd4-9132-ae5a436316e0" providerId="ADAL" clId="{3167E45E-0062-4482-A2E6-AB65BA04F9C6}" dt="2021-11-25T20:09:15.295" v="1560" actId="1076"/>
          <ac:spMkLst>
            <pc:docMk/>
            <pc:sldMk cId="3388770243" sldId="1497"/>
            <ac:spMk id="9" creationId="{A90492DE-2D12-40A5-8E6A-58E763032800}"/>
          </ac:spMkLst>
        </pc:spChg>
        <pc:picChg chg="mod">
          <ac:chgData name="Benoit Beland" userId="c6d2f675-a8b1-4dd4-9132-ae5a436316e0" providerId="ADAL" clId="{3167E45E-0062-4482-A2E6-AB65BA04F9C6}" dt="2021-11-25T20:09:24.192" v="1561" actId="1076"/>
          <ac:picMkLst>
            <pc:docMk/>
            <pc:sldMk cId="3388770243" sldId="1497"/>
            <ac:picMk id="5" creationId="{140E7B8A-D41C-40C3-8552-F869133AA2CE}"/>
          </ac:picMkLst>
        </pc:picChg>
        <pc:picChg chg="mod">
          <ac:chgData name="Benoit Beland" userId="c6d2f675-a8b1-4dd4-9132-ae5a436316e0" providerId="ADAL" clId="{3167E45E-0062-4482-A2E6-AB65BA04F9C6}" dt="2021-11-25T20:09:10.058" v="1559" actId="1076"/>
          <ac:picMkLst>
            <pc:docMk/>
            <pc:sldMk cId="3388770243" sldId="1497"/>
            <ac:picMk id="11" creationId="{64E9802F-F2B1-4B80-921E-576AFB327D8B}"/>
          </ac:picMkLst>
        </pc:picChg>
      </pc:sldChg>
      <pc:sldChg chg="delSp modSp mod ord">
        <pc:chgData name="Benoit Beland" userId="c6d2f675-a8b1-4dd4-9132-ae5a436316e0" providerId="ADAL" clId="{3167E45E-0062-4482-A2E6-AB65BA04F9C6}" dt="2021-11-25T19:14:50.949" v="1182" actId="1076"/>
        <pc:sldMkLst>
          <pc:docMk/>
          <pc:sldMk cId="2112935393" sldId="1499"/>
        </pc:sldMkLst>
        <pc:spChg chg="mod">
          <ac:chgData name="Benoit Beland" userId="c6d2f675-a8b1-4dd4-9132-ae5a436316e0" providerId="ADAL" clId="{3167E45E-0062-4482-A2E6-AB65BA04F9C6}" dt="2021-11-25T19:10:22.459" v="1103" actId="20577"/>
          <ac:spMkLst>
            <pc:docMk/>
            <pc:sldMk cId="2112935393" sldId="1499"/>
            <ac:spMk id="2" creationId="{674A0F9B-1B8A-4262-8D9D-E0E0E959DFC9}"/>
          </ac:spMkLst>
        </pc:spChg>
        <pc:spChg chg="del mod">
          <ac:chgData name="Benoit Beland" userId="c6d2f675-a8b1-4dd4-9132-ae5a436316e0" providerId="ADAL" clId="{3167E45E-0062-4482-A2E6-AB65BA04F9C6}" dt="2021-11-25T19:14:23.774" v="1175" actId="478"/>
          <ac:spMkLst>
            <pc:docMk/>
            <pc:sldMk cId="2112935393" sldId="1499"/>
            <ac:spMk id="16" creationId="{118ADEED-B0FB-4116-BE03-087F7F506C79}"/>
          </ac:spMkLst>
        </pc:spChg>
        <pc:spChg chg="del">
          <ac:chgData name="Benoit Beland" userId="c6d2f675-a8b1-4dd4-9132-ae5a436316e0" providerId="ADAL" clId="{3167E45E-0062-4482-A2E6-AB65BA04F9C6}" dt="2021-11-25T19:14:30.704" v="1178" actId="478"/>
          <ac:spMkLst>
            <pc:docMk/>
            <pc:sldMk cId="2112935393" sldId="1499"/>
            <ac:spMk id="19" creationId="{3A7F3633-6507-4CAE-A006-0B65DC462233}"/>
          </ac:spMkLst>
        </pc:spChg>
        <pc:spChg chg="del mod">
          <ac:chgData name="Benoit Beland" userId="c6d2f675-a8b1-4dd4-9132-ae5a436316e0" providerId="ADAL" clId="{3167E45E-0062-4482-A2E6-AB65BA04F9C6}" dt="2021-11-25T19:14:28.870" v="1177" actId="478"/>
          <ac:spMkLst>
            <pc:docMk/>
            <pc:sldMk cId="2112935393" sldId="1499"/>
            <ac:spMk id="21" creationId="{130824F5-409F-423B-B249-8B7E3200F2EA}"/>
          </ac:spMkLst>
        </pc:spChg>
        <pc:picChg chg="mod">
          <ac:chgData name="Benoit Beland" userId="c6d2f675-a8b1-4dd4-9132-ae5a436316e0" providerId="ADAL" clId="{3167E45E-0062-4482-A2E6-AB65BA04F9C6}" dt="2021-11-25T19:14:46.915" v="1181" actId="1076"/>
          <ac:picMkLst>
            <pc:docMk/>
            <pc:sldMk cId="2112935393" sldId="1499"/>
            <ac:picMk id="12" creationId="{C9A0F750-6315-405A-8F80-0D0C53B3486C}"/>
          </ac:picMkLst>
        </pc:picChg>
        <pc:picChg chg="mod">
          <ac:chgData name="Benoit Beland" userId="c6d2f675-a8b1-4dd4-9132-ae5a436316e0" providerId="ADAL" clId="{3167E45E-0062-4482-A2E6-AB65BA04F9C6}" dt="2021-11-25T19:14:50.949" v="1182" actId="1076"/>
          <ac:picMkLst>
            <pc:docMk/>
            <pc:sldMk cId="2112935393" sldId="1499"/>
            <ac:picMk id="15" creationId="{197CDB06-F74E-45B7-AE65-48EF63523BE6}"/>
          </ac:picMkLst>
        </pc:picChg>
        <pc:picChg chg="del">
          <ac:chgData name="Benoit Beland" userId="c6d2f675-a8b1-4dd4-9132-ae5a436316e0" providerId="ADAL" clId="{3167E45E-0062-4482-A2E6-AB65BA04F9C6}" dt="2021-11-25T19:14:20.612" v="1173" actId="478"/>
          <ac:picMkLst>
            <pc:docMk/>
            <pc:sldMk cId="2112935393" sldId="1499"/>
            <ac:picMk id="18" creationId="{E6E67630-5A14-41B5-95F1-ABA8FFF5B9E6}"/>
          </ac:picMkLst>
        </pc:picChg>
      </pc:sldChg>
      <pc:sldChg chg="addSp delSp modSp mod ord">
        <pc:chgData name="Benoit Beland" userId="c6d2f675-a8b1-4dd4-9132-ae5a436316e0" providerId="ADAL" clId="{3167E45E-0062-4482-A2E6-AB65BA04F9C6}" dt="2021-11-25T20:00:12.177" v="1531" actId="20578"/>
        <pc:sldMkLst>
          <pc:docMk/>
          <pc:sldMk cId="783904458" sldId="1500"/>
        </pc:sldMkLst>
        <pc:spChg chg="mod">
          <ac:chgData name="Benoit Beland" userId="c6d2f675-a8b1-4dd4-9132-ae5a436316e0" providerId="ADAL" clId="{3167E45E-0062-4482-A2E6-AB65BA04F9C6}" dt="2021-11-25T19:21:40.562" v="1280" actId="20577"/>
          <ac:spMkLst>
            <pc:docMk/>
            <pc:sldMk cId="783904458" sldId="1500"/>
            <ac:spMk id="2" creationId="{0878651C-AEE1-4915-A372-A9E95DEC0DA7}"/>
          </ac:spMkLst>
        </pc:spChg>
        <pc:spChg chg="add mod">
          <ac:chgData name="Benoit Beland" userId="c6d2f675-a8b1-4dd4-9132-ae5a436316e0" providerId="ADAL" clId="{3167E45E-0062-4482-A2E6-AB65BA04F9C6}" dt="2021-11-25T19:30:50.815" v="1334" actId="1076"/>
          <ac:spMkLst>
            <pc:docMk/>
            <pc:sldMk cId="783904458" sldId="1500"/>
            <ac:spMk id="12" creationId="{737CA71F-2864-4BBC-A4A7-82C02DA0DD02}"/>
          </ac:spMkLst>
        </pc:spChg>
        <pc:spChg chg="mod">
          <ac:chgData name="Benoit Beland" userId="c6d2f675-a8b1-4dd4-9132-ae5a436316e0" providerId="ADAL" clId="{3167E45E-0062-4482-A2E6-AB65BA04F9C6}" dt="2021-11-25T19:31:54.088" v="1392" actId="20577"/>
          <ac:spMkLst>
            <pc:docMk/>
            <pc:sldMk cId="783904458" sldId="1500"/>
            <ac:spMk id="16" creationId="{31CA8A02-86D6-4B09-9F1E-57C5AA9B38DF}"/>
          </ac:spMkLst>
        </pc:spChg>
        <pc:picChg chg="add del mod">
          <ac:chgData name="Benoit Beland" userId="c6d2f675-a8b1-4dd4-9132-ae5a436316e0" providerId="ADAL" clId="{3167E45E-0062-4482-A2E6-AB65BA04F9C6}" dt="2021-11-25T19:24:22.448" v="1297" actId="478"/>
          <ac:picMkLst>
            <pc:docMk/>
            <pc:sldMk cId="783904458" sldId="1500"/>
            <ac:picMk id="3" creationId="{587E03E5-2088-4005-8749-3EAA5EF23E10}"/>
          </ac:picMkLst>
        </pc:picChg>
        <pc:picChg chg="del">
          <ac:chgData name="Benoit Beland" userId="c6d2f675-a8b1-4dd4-9132-ae5a436316e0" providerId="ADAL" clId="{3167E45E-0062-4482-A2E6-AB65BA04F9C6}" dt="2021-11-25T19:21:12.811" v="1253" actId="478"/>
          <ac:picMkLst>
            <pc:docMk/>
            <pc:sldMk cId="783904458" sldId="1500"/>
            <ac:picMk id="4" creationId="{2FD82DA6-C654-48EA-B604-78289467C5CA}"/>
          </ac:picMkLst>
        </pc:picChg>
        <pc:picChg chg="del">
          <ac:chgData name="Benoit Beland" userId="c6d2f675-a8b1-4dd4-9132-ae5a436316e0" providerId="ADAL" clId="{3167E45E-0062-4482-A2E6-AB65BA04F9C6}" dt="2021-11-25T19:21:16.166" v="1254" actId="478"/>
          <ac:picMkLst>
            <pc:docMk/>
            <pc:sldMk cId="783904458" sldId="1500"/>
            <ac:picMk id="6" creationId="{779642A3-2E97-4D3C-A8F6-718D2C2AEC83}"/>
          </ac:picMkLst>
        </pc:picChg>
        <pc:picChg chg="mod">
          <ac:chgData name="Benoit Beland" userId="c6d2f675-a8b1-4dd4-9132-ae5a436316e0" providerId="ADAL" clId="{3167E45E-0062-4482-A2E6-AB65BA04F9C6}" dt="2021-11-25T19:29:38.732" v="1308" actId="14100"/>
          <ac:picMkLst>
            <pc:docMk/>
            <pc:sldMk cId="783904458" sldId="1500"/>
            <ac:picMk id="11" creationId="{9F2A04E7-D2F8-475D-80FF-F2B1EA252FDC}"/>
          </ac:picMkLst>
        </pc:picChg>
        <pc:picChg chg="del mod">
          <ac:chgData name="Benoit Beland" userId="c6d2f675-a8b1-4dd4-9132-ae5a436316e0" providerId="ADAL" clId="{3167E45E-0062-4482-A2E6-AB65BA04F9C6}" dt="2021-11-25T19:28:47.473" v="1304" actId="478"/>
          <ac:picMkLst>
            <pc:docMk/>
            <pc:sldMk cId="783904458" sldId="1500"/>
            <ac:picMk id="13" creationId="{885714D6-7A46-41A1-9E79-B8982D4284AF}"/>
          </ac:picMkLst>
        </pc:picChg>
        <pc:picChg chg="add mod">
          <ac:chgData name="Benoit Beland" userId="c6d2f675-a8b1-4dd4-9132-ae5a436316e0" providerId="ADAL" clId="{3167E45E-0062-4482-A2E6-AB65BA04F9C6}" dt="2021-11-25T19:29:45.574" v="1311" actId="1076"/>
          <ac:picMkLst>
            <pc:docMk/>
            <pc:sldMk cId="783904458" sldId="1500"/>
            <ac:picMk id="2050" creationId="{4650098C-C36C-4F3B-9260-6750C3BE7A96}"/>
          </ac:picMkLst>
        </pc:picChg>
      </pc:sldChg>
      <pc:sldChg chg="delSp del mod">
        <pc:chgData name="Benoit Beland" userId="c6d2f675-a8b1-4dd4-9132-ae5a436316e0" providerId="ADAL" clId="{3167E45E-0062-4482-A2E6-AB65BA04F9C6}" dt="2021-11-25T19:35:39.974" v="1427" actId="2696"/>
        <pc:sldMkLst>
          <pc:docMk/>
          <pc:sldMk cId="2720393915" sldId="1509"/>
        </pc:sldMkLst>
        <pc:picChg chg="del">
          <ac:chgData name="Benoit Beland" userId="c6d2f675-a8b1-4dd4-9132-ae5a436316e0" providerId="ADAL" clId="{3167E45E-0062-4482-A2E6-AB65BA04F9C6}" dt="2021-11-25T19:32:47.385" v="1393" actId="21"/>
          <ac:picMkLst>
            <pc:docMk/>
            <pc:sldMk cId="2720393915" sldId="1509"/>
            <ac:picMk id="8" creationId="{CD0147C4-7398-4766-A918-9035672EBD49}"/>
          </ac:picMkLst>
        </pc:picChg>
      </pc:sldChg>
      <pc:sldChg chg="modSp mod">
        <pc:chgData name="Benoit Beland" userId="c6d2f675-a8b1-4dd4-9132-ae5a436316e0" providerId="ADAL" clId="{3167E45E-0062-4482-A2E6-AB65BA04F9C6}" dt="2021-11-25T19:42:41.580" v="1491" actId="20577"/>
        <pc:sldMkLst>
          <pc:docMk/>
          <pc:sldMk cId="2847705531" sldId="1511"/>
        </pc:sldMkLst>
        <pc:spChg chg="mod">
          <ac:chgData name="Benoit Beland" userId="c6d2f675-a8b1-4dd4-9132-ae5a436316e0" providerId="ADAL" clId="{3167E45E-0062-4482-A2E6-AB65BA04F9C6}" dt="2021-11-25T19:42:41.580" v="1491" actId="20577"/>
          <ac:spMkLst>
            <pc:docMk/>
            <pc:sldMk cId="2847705531" sldId="1511"/>
            <ac:spMk id="2" creationId="{87A9A2AB-054F-468F-8C0F-9997EECE4F8C}"/>
          </ac:spMkLst>
        </pc:spChg>
      </pc:sldChg>
      <pc:sldChg chg="del">
        <pc:chgData name="Benoit Beland" userId="c6d2f675-a8b1-4dd4-9132-ae5a436316e0" providerId="ADAL" clId="{3167E45E-0062-4482-A2E6-AB65BA04F9C6}" dt="2021-11-25T19:15:43.876" v="1183" actId="2696"/>
        <pc:sldMkLst>
          <pc:docMk/>
          <pc:sldMk cId="1128746259" sldId="1513"/>
        </pc:sldMkLst>
      </pc:sldChg>
      <pc:sldChg chg="modSp mod ord">
        <pc:chgData name="Benoit Beland" userId="c6d2f675-a8b1-4dd4-9132-ae5a436316e0" providerId="ADAL" clId="{3167E45E-0062-4482-A2E6-AB65BA04F9C6}" dt="2021-11-25T19:46:07.003" v="1505"/>
        <pc:sldMkLst>
          <pc:docMk/>
          <pc:sldMk cId="2684592489" sldId="1521"/>
        </pc:sldMkLst>
        <pc:spChg chg="mod">
          <ac:chgData name="Benoit Beland" userId="c6d2f675-a8b1-4dd4-9132-ae5a436316e0" providerId="ADAL" clId="{3167E45E-0062-4482-A2E6-AB65BA04F9C6}" dt="2021-11-25T19:44:01.141" v="1494" actId="207"/>
          <ac:spMkLst>
            <pc:docMk/>
            <pc:sldMk cId="2684592489" sldId="1521"/>
            <ac:spMk id="2" creationId="{FBCCFCEE-AAA5-4557-952B-D4BEA4A1D236}"/>
          </ac:spMkLst>
        </pc:spChg>
        <pc:picChg chg="mod">
          <ac:chgData name="Benoit Beland" userId="c6d2f675-a8b1-4dd4-9132-ae5a436316e0" providerId="ADAL" clId="{3167E45E-0062-4482-A2E6-AB65BA04F9C6}" dt="2021-11-25T19:43:38.868" v="1493" actId="1076"/>
          <ac:picMkLst>
            <pc:docMk/>
            <pc:sldMk cId="2684592489" sldId="1521"/>
            <ac:picMk id="4" creationId="{219C8713-732F-48B8-89BD-1A9520FCC8EE}"/>
          </ac:picMkLst>
        </pc:picChg>
      </pc:sldChg>
      <pc:sldChg chg="modSp mod">
        <pc:chgData name="Benoit Beland" userId="c6d2f675-a8b1-4dd4-9132-ae5a436316e0" providerId="ADAL" clId="{3167E45E-0062-4482-A2E6-AB65BA04F9C6}" dt="2021-11-25T19:44:24.912" v="1499" actId="20577"/>
        <pc:sldMkLst>
          <pc:docMk/>
          <pc:sldMk cId="2142351185" sldId="1523"/>
        </pc:sldMkLst>
        <pc:spChg chg="mod">
          <ac:chgData name="Benoit Beland" userId="c6d2f675-a8b1-4dd4-9132-ae5a436316e0" providerId="ADAL" clId="{3167E45E-0062-4482-A2E6-AB65BA04F9C6}" dt="2021-11-25T19:44:24.912" v="1499" actId="20577"/>
          <ac:spMkLst>
            <pc:docMk/>
            <pc:sldMk cId="2142351185" sldId="1523"/>
            <ac:spMk id="2" creationId="{5651E9B0-F943-4C73-AA06-90B0DAF80BC7}"/>
          </ac:spMkLst>
        </pc:spChg>
      </pc:sldChg>
      <pc:sldChg chg="modSp mod">
        <pc:chgData name="Benoit Beland" userId="c6d2f675-a8b1-4dd4-9132-ae5a436316e0" providerId="ADAL" clId="{3167E45E-0062-4482-A2E6-AB65BA04F9C6}" dt="2021-11-25T20:29:44.248" v="1586" actId="13926"/>
        <pc:sldMkLst>
          <pc:docMk/>
          <pc:sldMk cId="2376537321" sldId="1524"/>
        </pc:sldMkLst>
        <pc:spChg chg="mod">
          <ac:chgData name="Benoit Beland" userId="c6d2f675-a8b1-4dd4-9132-ae5a436316e0" providerId="ADAL" clId="{3167E45E-0062-4482-A2E6-AB65BA04F9C6}" dt="2021-11-25T20:28:47.058" v="1582" actId="13926"/>
          <ac:spMkLst>
            <pc:docMk/>
            <pc:sldMk cId="2376537321" sldId="1524"/>
            <ac:spMk id="13" creationId="{9997663E-A2F0-4062-975C-93FDD4FB3BDE}"/>
          </ac:spMkLst>
        </pc:spChg>
        <pc:spChg chg="mod">
          <ac:chgData name="Benoit Beland" userId="c6d2f675-a8b1-4dd4-9132-ae5a436316e0" providerId="ADAL" clId="{3167E45E-0062-4482-A2E6-AB65BA04F9C6}" dt="2021-11-25T20:29:44.248" v="1586" actId="13926"/>
          <ac:spMkLst>
            <pc:docMk/>
            <pc:sldMk cId="2376537321" sldId="1524"/>
            <ac:spMk id="21" creationId="{32D62A81-4098-4787-8527-BD4E05A0A038}"/>
          </ac:spMkLst>
        </pc:spChg>
      </pc:sldChg>
      <pc:sldChg chg="modSp mod">
        <pc:chgData name="Benoit Beland" userId="c6d2f675-a8b1-4dd4-9132-ae5a436316e0" providerId="ADAL" clId="{3167E45E-0062-4482-A2E6-AB65BA04F9C6}" dt="2021-11-25T19:42:06.263" v="1480" actId="207"/>
        <pc:sldMkLst>
          <pc:docMk/>
          <pc:sldMk cId="291297830" sldId="1529"/>
        </pc:sldMkLst>
        <pc:spChg chg="mod">
          <ac:chgData name="Benoit Beland" userId="c6d2f675-a8b1-4dd4-9132-ae5a436316e0" providerId="ADAL" clId="{3167E45E-0062-4482-A2E6-AB65BA04F9C6}" dt="2021-11-25T19:42:06.263" v="1480" actId="207"/>
          <ac:spMkLst>
            <pc:docMk/>
            <pc:sldMk cId="291297830" sldId="1529"/>
            <ac:spMk id="2" creationId="{DC7C08FD-0D29-40C3-8B2E-913276B18FBA}"/>
          </ac:spMkLst>
        </pc:spChg>
      </pc:sldChg>
      <pc:sldChg chg="del">
        <pc:chgData name="Benoit Beland" userId="c6d2f675-a8b1-4dd4-9132-ae5a436316e0" providerId="ADAL" clId="{3167E45E-0062-4482-A2E6-AB65BA04F9C6}" dt="2021-11-25T19:08:17.554" v="1051" actId="2696"/>
        <pc:sldMkLst>
          <pc:docMk/>
          <pc:sldMk cId="1612547423" sldId="1535"/>
        </pc:sldMkLst>
      </pc:sldChg>
      <pc:sldChg chg="del">
        <pc:chgData name="Benoit Beland" userId="c6d2f675-a8b1-4dd4-9132-ae5a436316e0" providerId="ADAL" clId="{3167E45E-0062-4482-A2E6-AB65BA04F9C6}" dt="2021-11-25T19:02:48.136" v="1039" actId="2696"/>
        <pc:sldMkLst>
          <pc:docMk/>
          <pc:sldMk cId="206356373" sldId="1537"/>
        </pc:sldMkLst>
      </pc:sldChg>
      <pc:sldChg chg="addSp modSp mod">
        <pc:chgData name="Benoit Beland" userId="c6d2f675-a8b1-4dd4-9132-ae5a436316e0" providerId="ADAL" clId="{3167E45E-0062-4482-A2E6-AB65BA04F9C6}" dt="2021-11-25T19:34:19.628" v="1426" actId="20577"/>
        <pc:sldMkLst>
          <pc:docMk/>
          <pc:sldMk cId="2261971491" sldId="1538"/>
        </pc:sldMkLst>
        <pc:spChg chg="mod">
          <ac:chgData name="Benoit Beland" userId="c6d2f675-a8b1-4dd4-9132-ae5a436316e0" providerId="ADAL" clId="{3167E45E-0062-4482-A2E6-AB65BA04F9C6}" dt="2021-11-25T19:33:29.714" v="1402" actId="1076"/>
          <ac:spMkLst>
            <pc:docMk/>
            <pc:sldMk cId="2261971491" sldId="1538"/>
            <ac:spMk id="3" creationId="{E1DBD8D0-1602-4976-917D-30CE97FB502D}"/>
          </ac:spMkLst>
        </pc:spChg>
        <pc:spChg chg="add mod">
          <ac:chgData name="Benoit Beland" userId="c6d2f675-a8b1-4dd4-9132-ae5a436316e0" providerId="ADAL" clId="{3167E45E-0062-4482-A2E6-AB65BA04F9C6}" dt="2021-11-25T19:34:19.628" v="1426" actId="20577"/>
          <ac:spMkLst>
            <pc:docMk/>
            <pc:sldMk cId="2261971491" sldId="1538"/>
            <ac:spMk id="7" creationId="{0234D5BC-9C29-4532-98BD-DD90F6AAB2E4}"/>
          </ac:spMkLst>
        </pc:spChg>
        <pc:picChg chg="mod">
          <ac:chgData name="Benoit Beland" userId="c6d2f675-a8b1-4dd4-9132-ae5a436316e0" providerId="ADAL" clId="{3167E45E-0062-4482-A2E6-AB65BA04F9C6}" dt="2021-11-25T19:33:24.219" v="1401" actId="1076"/>
          <ac:picMkLst>
            <pc:docMk/>
            <pc:sldMk cId="2261971491" sldId="1538"/>
            <ac:picMk id="4" creationId="{BE9C5E27-3B47-4BBE-87F3-F402BA23B7C0}"/>
          </ac:picMkLst>
        </pc:picChg>
        <pc:picChg chg="add mod">
          <ac:chgData name="Benoit Beland" userId="c6d2f675-a8b1-4dd4-9132-ae5a436316e0" providerId="ADAL" clId="{3167E45E-0062-4482-A2E6-AB65BA04F9C6}" dt="2021-11-25T19:33:13.788" v="1399" actId="1076"/>
          <ac:picMkLst>
            <pc:docMk/>
            <pc:sldMk cId="2261971491" sldId="1538"/>
            <ac:picMk id="5" creationId="{8957B81E-39AA-4281-B529-52DD4E0340A7}"/>
          </ac:picMkLst>
        </pc:picChg>
      </pc:sldChg>
      <pc:sldChg chg="ord">
        <pc:chgData name="Benoit Beland" userId="c6d2f675-a8b1-4dd4-9132-ae5a436316e0" providerId="ADAL" clId="{3167E45E-0062-4482-A2E6-AB65BA04F9C6}" dt="2021-11-25T19:45:47.197" v="1503"/>
        <pc:sldMkLst>
          <pc:docMk/>
          <pc:sldMk cId="2201502593" sldId="1539"/>
        </pc:sldMkLst>
      </pc:sldChg>
      <pc:sldChg chg="ord">
        <pc:chgData name="Benoit Beland" userId="c6d2f675-a8b1-4dd4-9132-ae5a436316e0" providerId="ADAL" clId="{3167E45E-0062-4482-A2E6-AB65BA04F9C6}" dt="2021-11-25T19:45:37.801" v="1501"/>
        <pc:sldMkLst>
          <pc:docMk/>
          <pc:sldMk cId="2122847763" sldId="1540"/>
        </pc:sldMkLst>
      </pc:sldChg>
      <pc:sldChg chg="delSp modSp mod">
        <pc:chgData name="Benoit Beland" userId="c6d2f675-a8b1-4dd4-9132-ae5a436316e0" providerId="ADAL" clId="{3167E45E-0062-4482-A2E6-AB65BA04F9C6}" dt="2021-11-25T20:51:08.859" v="1831" actId="1076"/>
        <pc:sldMkLst>
          <pc:docMk/>
          <pc:sldMk cId="688896148" sldId="1541"/>
        </pc:sldMkLst>
        <pc:spChg chg="mod">
          <ac:chgData name="Benoit Beland" userId="c6d2f675-a8b1-4dd4-9132-ae5a436316e0" providerId="ADAL" clId="{3167E45E-0062-4482-A2E6-AB65BA04F9C6}" dt="2021-11-25T20:44:52.896" v="1784" actId="1076"/>
          <ac:spMkLst>
            <pc:docMk/>
            <pc:sldMk cId="688896148" sldId="1541"/>
            <ac:spMk id="9" creationId="{1A62305F-5E80-414B-A09C-D04B82F4971C}"/>
          </ac:spMkLst>
        </pc:spChg>
        <pc:spChg chg="del">
          <ac:chgData name="Benoit Beland" userId="c6d2f675-a8b1-4dd4-9132-ae5a436316e0" providerId="ADAL" clId="{3167E45E-0062-4482-A2E6-AB65BA04F9C6}" dt="2021-11-25T20:42:29.099" v="1698" actId="478"/>
          <ac:spMkLst>
            <pc:docMk/>
            <pc:sldMk cId="688896148" sldId="1541"/>
            <ac:spMk id="10" creationId="{AA9DB9FA-8D59-4B2F-A80F-DA126DCC275B}"/>
          </ac:spMkLst>
        </pc:spChg>
        <pc:spChg chg="mod">
          <ac:chgData name="Benoit Beland" userId="c6d2f675-a8b1-4dd4-9132-ae5a436316e0" providerId="ADAL" clId="{3167E45E-0062-4482-A2E6-AB65BA04F9C6}" dt="2021-11-25T20:51:00.327" v="1830" actId="20577"/>
          <ac:spMkLst>
            <pc:docMk/>
            <pc:sldMk cId="688896148" sldId="1541"/>
            <ac:spMk id="14" creationId="{FB38BAB7-D5CD-47F5-829E-904848B11F29}"/>
          </ac:spMkLst>
        </pc:spChg>
        <pc:spChg chg="mod">
          <ac:chgData name="Benoit Beland" userId="c6d2f675-a8b1-4dd4-9132-ae5a436316e0" providerId="ADAL" clId="{3167E45E-0062-4482-A2E6-AB65BA04F9C6}" dt="2021-11-25T20:51:08.859" v="1831" actId="1076"/>
          <ac:spMkLst>
            <pc:docMk/>
            <pc:sldMk cId="688896148" sldId="1541"/>
            <ac:spMk id="20" creationId="{1E606E03-C6C4-4BA3-8055-88F48C46CAA1}"/>
          </ac:spMkLst>
        </pc:spChg>
        <pc:spChg chg="mod">
          <ac:chgData name="Benoit Beland" userId="c6d2f675-a8b1-4dd4-9132-ae5a436316e0" providerId="ADAL" clId="{3167E45E-0062-4482-A2E6-AB65BA04F9C6}" dt="2021-11-25T20:44:47.689" v="1783" actId="20577"/>
          <ac:spMkLst>
            <pc:docMk/>
            <pc:sldMk cId="688896148" sldId="1541"/>
            <ac:spMk id="23" creationId="{52C533DC-82F1-47E7-AB7F-64613B9762E2}"/>
          </ac:spMkLst>
        </pc:spChg>
        <pc:picChg chg="mod">
          <ac:chgData name="Benoit Beland" userId="c6d2f675-a8b1-4dd4-9132-ae5a436316e0" providerId="ADAL" clId="{3167E45E-0062-4482-A2E6-AB65BA04F9C6}" dt="2021-11-25T20:45:00.927" v="1787" actId="1076"/>
          <ac:picMkLst>
            <pc:docMk/>
            <pc:sldMk cId="688896148" sldId="1541"/>
            <ac:picMk id="7" creationId="{C23822B2-B9AA-43F9-A95E-34C57C6ABAC9}"/>
          </ac:picMkLst>
        </pc:picChg>
        <pc:cxnChg chg="del">
          <ac:chgData name="Benoit Beland" userId="c6d2f675-a8b1-4dd4-9132-ae5a436316e0" providerId="ADAL" clId="{3167E45E-0062-4482-A2E6-AB65BA04F9C6}" dt="2021-11-25T20:42:30.726" v="1699" actId="478"/>
          <ac:cxnSpMkLst>
            <pc:docMk/>
            <pc:sldMk cId="688896148" sldId="1541"/>
            <ac:cxnSpMk id="5" creationId="{630C60C5-B735-4131-9A73-CDB9E76C3F89}"/>
          </ac:cxnSpMkLst>
        </pc:cxnChg>
      </pc:sldChg>
      <pc:sldChg chg="modSp mod">
        <pc:chgData name="Benoit Beland" userId="c6d2f675-a8b1-4dd4-9132-ae5a436316e0" providerId="ADAL" clId="{3167E45E-0062-4482-A2E6-AB65BA04F9C6}" dt="2021-11-25T20:56:16.323" v="1877" actId="13926"/>
        <pc:sldMkLst>
          <pc:docMk/>
          <pc:sldMk cId="20073058" sldId="1542"/>
        </pc:sldMkLst>
        <pc:spChg chg="mod">
          <ac:chgData name="Benoit Beland" userId="c6d2f675-a8b1-4dd4-9132-ae5a436316e0" providerId="ADAL" clId="{3167E45E-0062-4482-A2E6-AB65BA04F9C6}" dt="2021-11-25T20:56:16.323" v="1877" actId="13926"/>
          <ac:spMkLst>
            <pc:docMk/>
            <pc:sldMk cId="20073058" sldId="1542"/>
            <ac:spMk id="5" creationId="{1DB6FD6E-6C65-409F-9E86-784AFC09FAEA}"/>
          </ac:spMkLst>
        </pc:spChg>
        <pc:spChg chg="mod">
          <ac:chgData name="Benoit Beland" userId="c6d2f675-a8b1-4dd4-9132-ae5a436316e0" providerId="ADAL" clId="{3167E45E-0062-4482-A2E6-AB65BA04F9C6}" dt="2021-11-25T20:40:56.623" v="1684" actId="14100"/>
          <ac:spMkLst>
            <pc:docMk/>
            <pc:sldMk cId="20073058" sldId="1542"/>
            <ac:spMk id="7" creationId="{6B8FF850-272C-46A5-B7F9-594D69C1720C}"/>
          </ac:spMkLst>
        </pc:spChg>
        <pc:spChg chg="mod">
          <ac:chgData name="Benoit Beland" userId="c6d2f675-a8b1-4dd4-9132-ae5a436316e0" providerId="ADAL" clId="{3167E45E-0062-4482-A2E6-AB65BA04F9C6}" dt="2021-11-25T20:41:49.937" v="1697" actId="20577"/>
          <ac:spMkLst>
            <pc:docMk/>
            <pc:sldMk cId="20073058" sldId="1542"/>
            <ac:spMk id="8" creationId="{BCDC23AA-3F7D-4EE8-8A13-4A35363B495C}"/>
          </ac:spMkLst>
        </pc:spChg>
        <pc:picChg chg="mod">
          <ac:chgData name="Benoit Beland" userId="c6d2f675-a8b1-4dd4-9132-ae5a436316e0" providerId="ADAL" clId="{3167E45E-0062-4482-A2E6-AB65BA04F9C6}" dt="2021-11-25T20:41:20.163" v="1689" actId="1076"/>
          <ac:picMkLst>
            <pc:docMk/>
            <pc:sldMk cId="20073058" sldId="1542"/>
            <ac:picMk id="4" creationId="{C27ABBAD-0021-4E36-9791-1C4205FF36FA}"/>
          </ac:picMkLst>
        </pc:picChg>
      </pc:sldChg>
      <pc:sldChg chg="modSp mod">
        <pc:chgData name="Benoit Beland" userId="c6d2f675-a8b1-4dd4-9132-ae5a436316e0" providerId="ADAL" clId="{3167E45E-0062-4482-A2E6-AB65BA04F9C6}" dt="2021-11-25T21:06:17.142" v="2161" actId="1076"/>
        <pc:sldMkLst>
          <pc:docMk/>
          <pc:sldMk cId="1821901010" sldId="1544"/>
        </pc:sldMkLst>
        <pc:spChg chg="mod">
          <ac:chgData name="Benoit Beland" userId="c6d2f675-a8b1-4dd4-9132-ae5a436316e0" providerId="ADAL" clId="{3167E45E-0062-4482-A2E6-AB65BA04F9C6}" dt="2021-11-25T21:06:17.142" v="2161" actId="1076"/>
          <ac:spMkLst>
            <pc:docMk/>
            <pc:sldMk cId="1821901010" sldId="1544"/>
            <ac:spMk id="5" creationId="{BD9B1C9D-17E6-41F2-A7A0-07DA4204F618}"/>
          </ac:spMkLst>
        </pc:spChg>
      </pc:sldChg>
      <pc:sldChg chg="modSp mod">
        <pc:chgData name="Benoit Beland" userId="c6d2f675-a8b1-4dd4-9132-ae5a436316e0" providerId="ADAL" clId="{3167E45E-0062-4482-A2E6-AB65BA04F9C6}" dt="2021-11-25T20:26:52.732" v="1574" actId="13926"/>
        <pc:sldMkLst>
          <pc:docMk/>
          <pc:sldMk cId="3078811983" sldId="1545"/>
        </pc:sldMkLst>
        <pc:spChg chg="mod">
          <ac:chgData name="Benoit Beland" userId="c6d2f675-a8b1-4dd4-9132-ae5a436316e0" providerId="ADAL" clId="{3167E45E-0062-4482-A2E6-AB65BA04F9C6}" dt="2021-11-25T20:26:52.732" v="1574" actId="13926"/>
          <ac:spMkLst>
            <pc:docMk/>
            <pc:sldMk cId="3078811983" sldId="1545"/>
            <ac:spMk id="7" creationId="{BF3038F4-F7E5-457E-9376-06BA32197CA6}"/>
          </ac:spMkLst>
        </pc:spChg>
      </pc:sldChg>
      <pc:sldChg chg="delSp modSp mod">
        <pc:chgData name="Benoit Beland" userId="c6d2f675-a8b1-4dd4-9132-ae5a436316e0" providerId="ADAL" clId="{3167E45E-0062-4482-A2E6-AB65BA04F9C6}" dt="2021-11-25T20:47:05.657" v="1809" actId="1076"/>
        <pc:sldMkLst>
          <pc:docMk/>
          <pc:sldMk cId="517963922" sldId="1546"/>
        </pc:sldMkLst>
        <pc:picChg chg="mod">
          <ac:chgData name="Benoit Beland" userId="c6d2f675-a8b1-4dd4-9132-ae5a436316e0" providerId="ADAL" clId="{3167E45E-0062-4482-A2E6-AB65BA04F9C6}" dt="2021-11-25T20:46:37.616" v="1801" actId="1076"/>
          <ac:picMkLst>
            <pc:docMk/>
            <pc:sldMk cId="517963922" sldId="1546"/>
            <ac:picMk id="5" creationId="{D239FEE1-3012-44B3-9A48-A4F306B7F11A}"/>
          </ac:picMkLst>
        </pc:picChg>
        <pc:picChg chg="mod">
          <ac:chgData name="Benoit Beland" userId="c6d2f675-a8b1-4dd4-9132-ae5a436316e0" providerId="ADAL" clId="{3167E45E-0062-4482-A2E6-AB65BA04F9C6}" dt="2021-11-25T20:46:40.475" v="1802" actId="1076"/>
          <ac:picMkLst>
            <pc:docMk/>
            <pc:sldMk cId="517963922" sldId="1546"/>
            <ac:picMk id="7" creationId="{A2AAFFD6-71DD-4B72-9DCB-53D76387F0AF}"/>
          </ac:picMkLst>
        </pc:picChg>
        <pc:picChg chg="mod">
          <ac:chgData name="Benoit Beland" userId="c6d2f675-a8b1-4dd4-9132-ae5a436316e0" providerId="ADAL" clId="{3167E45E-0062-4482-A2E6-AB65BA04F9C6}" dt="2021-11-25T20:46:53.313" v="1806" actId="1076"/>
          <ac:picMkLst>
            <pc:docMk/>
            <pc:sldMk cId="517963922" sldId="1546"/>
            <ac:picMk id="9" creationId="{485F2AB5-6FE5-4FB1-B8ED-32CE393D455D}"/>
          </ac:picMkLst>
        </pc:picChg>
        <pc:picChg chg="mod">
          <ac:chgData name="Benoit Beland" userId="c6d2f675-a8b1-4dd4-9132-ae5a436316e0" providerId="ADAL" clId="{3167E45E-0062-4482-A2E6-AB65BA04F9C6}" dt="2021-11-25T20:47:01.842" v="1808" actId="1076"/>
          <ac:picMkLst>
            <pc:docMk/>
            <pc:sldMk cId="517963922" sldId="1546"/>
            <ac:picMk id="11" creationId="{02E4B051-3425-4821-887F-6155A8B62FD4}"/>
          </ac:picMkLst>
        </pc:picChg>
        <pc:picChg chg="mod">
          <ac:chgData name="Benoit Beland" userId="c6d2f675-a8b1-4dd4-9132-ae5a436316e0" providerId="ADAL" clId="{3167E45E-0062-4482-A2E6-AB65BA04F9C6}" dt="2021-11-25T20:46:44.707" v="1803" actId="1076"/>
          <ac:picMkLst>
            <pc:docMk/>
            <pc:sldMk cId="517963922" sldId="1546"/>
            <ac:picMk id="20" creationId="{C209C003-2186-4746-8155-D0C8607069A3}"/>
          </ac:picMkLst>
        </pc:picChg>
        <pc:picChg chg="mod">
          <ac:chgData name="Benoit Beland" userId="c6d2f675-a8b1-4dd4-9132-ae5a436316e0" providerId="ADAL" clId="{3167E45E-0062-4482-A2E6-AB65BA04F9C6}" dt="2021-11-25T20:46:50.597" v="1805" actId="1076"/>
          <ac:picMkLst>
            <pc:docMk/>
            <pc:sldMk cId="517963922" sldId="1546"/>
            <ac:picMk id="22" creationId="{6FAF5AF4-AF78-4881-8F87-BFBDCC0CC80F}"/>
          </ac:picMkLst>
        </pc:picChg>
        <pc:picChg chg="mod">
          <ac:chgData name="Benoit Beland" userId="c6d2f675-a8b1-4dd4-9132-ae5a436316e0" providerId="ADAL" clId="{3167E45E-0062-4482-A2E6-AB65BA04F9C6}" dt="2021-11-25T20:46:47.578" v="1804" actId="1076"/>
          <ac:picMkLst>
            <pc:docMk/>
            <pc:sldMk cId="517963922" sldId="1546"/>
            <ac:picMk id="24" creationId="{F5AD5C18-6F66-4CD7-B38F-C5342B41B6AB}"/>
          </ac:picMkLst>
        </pc:picChg>
        <pc:picChg chg="mod">
          <ac:chgData name="Benoit Beland" userId="c6d2f675-a8b1-4dd4-9132-ae5a436316e0" providerId="ADAL" clId="{3167E45E-0062-4482-A2E6-AB65BA04F9C6}" dt="2021-11-25T20:46:58.375" v="1807" actId="1076"/>
          <ac:picMkLst>
            <pc:docMk/>
            <pc:sldMk cId="517963922" sldId="1546"/>
            <ac:picMk id="26" creationId="{E656ACAA-7DCE-4FB7-B157-5911F31E9953}"/>
          </ac:picMkLst>
        </pc:picChg>
        <pc:picChg chg="mod">
          <ac:chgData name="Benoit Beland" userId="c6d2f675-a8b1-4dd4-9132-ae5a436316e0" providerId="ADAL" clId="{3167E45E-0062-4482-A2E6-AB65BA04F9C6}" dt="2021-11-25T20:47:05.657" v="1809" actId="1076"/>
          <ac:picMkLst>
            <pc:docMk/>
            <pc:sldMk cId="517963922" sldId="1546"/>
            <ac:picMk id="28" creationId="{380C78D9-37BD-4287-859C-D6524C2DA65E}"/>
          </ac:picMkLst>
        </pc:picChg>
        <pc:picChg chg="mod">
          <ac:chgData name="Benoit Beland" userId="c6d2f675-a8b1-4dd4-9132-ae5a436316e0" providerId="ADAL" clId="{3167E45E-0062-4482-A2E6-AB65BA04F9C6}" dt="2021-11-25T20:46:34.080" v="1800" actId="1076"/>
          <ac:picMkLst>
            <pc:docMk/>
            <pc:sldMk cId="517963922" sldId="1546"/>
            <ac:picMk id="30" creationId="{B6664FCC-4B62-46B6-94AE-E1A4C4DA2210}"/>
          </ac:picMkLst>
        </pc:picChg>
        <pc:picChg chg="del">
          <ac:chgData name="Benoit Beland" userId="c6d2f675-a8b1-4dd4-9132-ae5a436316e0" providerId="ADAL" clId="{3167E45E-0062-4482-A2E6-AB65BA04F9C6}" dt="2021-11-25T20:45:48.552" v="1789" actId="478"/>
          <ac:picMkLst>
            <pc:docMk/>
            <pc:sldMk cId="517963922" sldId="1546"/>
            <ac:picMk id="34" creationId="{64D43707-5FF4-49E4-9C4E-994D669FD1FF}"/>
          </ac:picMkLst>
        </pc:picChg>
        <pc:picChg chg="del">
          <ac:chgData name="Benoit Beland" userId="c6d2f675-a8b1-4dd4-9132-ae5a436316e0" providerId="ADAL" clId="{3167E45E-0062-4482-A2E6-AB65BA04F9C6}" dt="2021-11-25T20:45:47.217" v="1788" actId="478"/>
          <ac:picMkLst>
            <pc:docMk/>
            <pc:sldMk cId="517963922" sldId="1546"/>
            <ac:picMk id="36" creationId="{BB8CD843-9D21-4B51-B1F3-B9480727238B}"/>
          </ac:picMkLst>
        </pc:picChg>
      </pc:sldChg>
      <pc:sldChg chg="delSp modSp mod">
        <pc:chgData name="Benoit Beland" userId="c6d2f675-a8b1-4dd4-9132-ae5a436316e0" providerId="ADAL" clId="{3167E45E-0062-4482-A2E6-AB65BA04F9C6}" dt="2021-11-25T20:48:15.443" v="1827" actId="1076"/>
        <pc:sldMkLst>
          <pc:docMk/>
          <pc:sldMk cId="603814316" sldId="1547"/>
        </pc:sldMkLst>
        <pc:spChg chg="mod">
          <ac:chgData name="Benoit Beland" userId="c6d2f675-a8b1-4dd4-9132-ae5a436316e0" providerId="ADAL" clId="{3167E45E-0062-4482-A2E6-AB65BA04F9C6}" dt="2021-11-25T20:48:15.443" v="1827" actId="1076"/>
          <ac:spMkLst>
            <pc:docMk/>
            <pc:sldMk cId="603814316" sldId="1547"/>
            <ac:spMk id="28" creationId="{172A0D06-8AA9-44A2-BA76-2E7B52256068}"/>
          </ac:spMkLst>
        </pc:spChg>
        <pc:picChg chg="mod">
          <ac:chgData name="Benoit Beland" userId="c6d2f675-a8b1-4dd4-9132-ae5a436316e0" providerId="ADAL" clId="{3167E45E-0062-4482-A2E6-AB65BA04F9C6}" dt="2021-11-25T20:48:05.536" v="1825" actId="1076"/>
          <ac:picMkLst>
            <pc:docMk/>
            <pc:sldMk cId="603814316" sldId="1547"/>
            <ac:picMk id="7" creationId="{8E435928-00C0-4AAB-A2AF-09B36A28069B}"/>
          </ac:picMkLst>
        </pc:picChg>
        <pc:picChg chg="mod">
          <ac:chgData name="Benoit Beland" userId="c6d2f675-a8b1-4dd4-9132-ae5a436316e0" providerId="ADAL" clId="{3167E45E-0062-4482-A2E6-AB65BA04F9C6}" dt="2021-11-25T20:47:53.070" v="1821" actId="1076"/>
          <ac:picMkLst>
            <pc:docMk/>
            <pc:sldMk cId="603814316" sldId="1547"/>
            <ac:picMk id="9" creationId="{3CBBBF7E-5742-4E70-A05F-9F3286C78BE2}"/>
          </ac:picMkLst>
        </pc:picChg>
        <pc:picChg chg="mod">
          <ac:chgData name="Benoit Beland" userId="c6d2f675-a8b1-4dd4-9132-ae5a436316e0" providerId="ADAL" clId="{3167E45E-0062-4482-A2E6-AB65BA04F9C6}" dt="2021-11-25T20:47:50.746" v="1820" actId="1076"/>
          <ac:picMkLst>
            <pc:docMk/>
            <pc:sldMk cId="603814316" sldId="1547"/>
            <ac:picMk id="11" creationId="{708BB035-BCDF-41F9-9A20-CFFCA8D43EBA}"/>
          </ac:picMkLst>
        </pc:picChg>
        <pc:picChg chg="del">
          <ac:chgData name="Benoit Beland" userId="c6d2f675-a8b1-4dd4-9132-ae5a436316e0" providerId="ADAL" clId="{3167E45E-0062-4482-A2E6-AB65BA04F9C6}" dt="2021-11-25T20:47:24.580" v="1810" actId="478"/>
          <ac:picMkLst>
            <pc:docMk/>
            <pc:sldMk cId="603814316" sldId="1547"/>
            <ac:picMk id="13" creationId="{CB4B5F45-97DB-4D5C-86D9-77F038D9D468}"/>
          </ac:picMkLst>
        </pc:picChg>
        <pc:picChg chg="mod">
          <ac:chgData name="Benoit Beland" userId="c6d2f675-a8b1-4dd4-9132-ae5a436316e0" providerId="ADAL" clId="{3167E45E-0062-4482-A2E6-AB65BA04F9C6}" dt="2021-11-25T20:47:59.984" v="1823" actId="1076"/>
          <ac:picMkLst>
            <pc:docMk/>
            <pc:sldMk cId="603814316" sldId="1547"/>
            <ac:picMk id="15" creationId="{F7C0B500-FB01-4DCA-B18A-177BF0F092CC}"/>
          </ac:picMkLst>
        </pc:picChg>
        <pc:picChg chg="del">
          <ac:chgData name="Benoit Beland" userId="c6d2f675-a8b1-4dd4-9132-ae5a436316e0" providerId="ADAL" clId="{3167E45E-0062-4482-A2E6-AB65BA04F9C6}" dt="2021-11-25T20:47:26.083" v="1811" actId="478"/>
          <ac:picMkLst>
            <pc:docMk/>
            <pc:sldMk cId="603814316" sldId="1547"/>
            <ac:picMk id="17" creationId="{A79562EA-DEFF-49B1-BBC8-114393E0E583}"/>
          </ac:picMkLst>
        </pc:picChg>
        <pc:picChg chg="mod">
          <ac:chgData name="Benoit Beland" userId="c6d2f675-a8b1-4dd4-9132-ae5a436316e0" providerId="ADAL" clId="{3167E45E-0062-4482-A2E6-AB65BA04F9C6}" dt="2021-11-25T20:47:47.966" v="1819" actId="1076"/>
          <ac:picMkLst>
            <pc:docMk/>
            <pc:sldMk cId="603814316" sldId="1547"/>
            <ac:picMk id="19" creationId="{9341D804-7362-42F8-9811-84F4CBB52617}"/>
          </ac:picMkLst>
        </pc:picChg>
        <pc:picChg chg="mod">
          <ac:chgData name="Benoit Beland" userId="c6d2f675-a8b1-4dd4-9132-ae5a436316e0" providerId="ADAL" clId="{3167E45E-0062-4482-A2E6-AB65BA04F9C6}" dt="2021-11-25T20:47:56.237" v="1822" actId="1076"/>
          <ac:picMkLst>
            <pc:docMk/>
            <pc:sldMk cId="603814316" sldId="1547"/>
            <ac:picMk id="21" creationId="{85B74892-DFF7-4574-81BA-B2EA6F89DFB5}"/>
          </ac:picMkLst>
        </pc:picChg>
        <pc:picChg chg="mod">
          <ac:chgData name="Benoit Beland" userId="c6d2f675-a8b1-4dd4-9132-ae5a436316e0" providerId="ADAL" clId="{3167E45E-0062-4482-A2E6-AB65BA04F9C6}" dt="2021-11-25T20:48:08.432" v="1826" actId="1076"/>
          <ac:picMkLst>
            <pc:docMk/>
            <pc:sldMk cId="603814316" sldId="1547"/>
            <ac:picMk id="25" creationId="{D245B8C0-AA41-4ABA-B854-BAB452E995EF}"/>
          </ac:picMkLst>
        </pc:picChg>
        <pc:picChg chg="mod">
          <ac:chgData name="Benoit Beland" userId="c6d2f675-a8b1-4dd4-9132-ae5a436316e0" providerId="ADAL" clId="{3167E45E-0062-4482-A2E6-AB65BA04F9C6}" dt="2021-11-25T20:48:02.059" v="1824" actId="1076"/>
          <ac:picMkLst>
            <pc:docMk/>
            <pc:sldMk cId="603814316" sldId="1547"/>
            <ac:picMk id="27" creationId="{7C8B5629-180B-4755-BDD5-8C151CE954AD}"/>
          </ac:picMkLst>
        </pc:picChg>
      </pc:sldChg>
      <pc:sldChg chg="addSp delSp modSp new mod ord">
        <pc:chgData name="Benoit Beland" userId="c6d2f675-a8b1-4dd4-9132-ae5a436316e0" providerId="ADAL" clId="{3167E45E-0062-4482-A2E6-AB65BA04F9C6}" dt="2021-11-25T20:58:32.633" v="1908"/>
        <pc:sldMkLst>
          <pc:docMk/>
          <pc:sldMk cId="3654507915" sldId="1548"/>
        </pc:sldMkLst>
        <pc:spChg chg="mod">
          <ac:chgData name="Benoit Beland" userId="c6d2f675-a8b1-4dd4-9132-ae5a436316e0" providerId="ADAL" clId="{3167E45E-0062-4482-A2E6-AB65BA04F9C6}" dt="2021-11-25T19:13:28.942" v="1171" actId="20577"/>
          <ac:spMkLst>
            <pc:docMk/>
            <pc:sldMk cId="3654507915" sldId="1548"/>
            <ac:spMk id="2" creationId="{255CFABD-6BC1-4C74-A815-F63FA550DC3F}"/>
          </ac:spMkLst>
        </pc:spChg>
        <pc:spChg chg="del">
          <ac:chgData name="Benoit Beland" userId="c6d2f675-a8b1-4dd4-9132-ae5a436316e0" providerId="ADAL" clId="{3167E45E-0062-4482-A2E6-AB65BA04F9C6}" dt="2021-11-25T18:27:26.383" v="1" actId="478"/>
          <ac:spMkLst>
            <pc:docMk/>
            <pc:sldMk cId="3654507915" sldId="1548"/>
            <ac:spMk id="3" creationId="{BEE7B7E0-0F19-450D-AD1B-312DBCB74037}"/>
          </ac:spMkLst>
        </pc:spChg>
        <pc:spChg chg="add mod">
          <ac:chgData name="Benoit Beland" userId="c6d2f675-a8b1-4dd4-9132-ae5a436316e0" providerId="ADAL" clId="{3167E45E-0062-4482-A2E6-AB65BA04F9C6}" dt="2021-11-25T18:59:14.219" v="1006" actId="1076"/>
          <ac:spMkLst>
            <pc:docMk/>
            <pc:sldMk cId="3654507915" sldId="1548"/>
            <ac:spMk id="5" creationId="{9957C10B-FBFC-4CC4-B312-67D58AE80762}"/>
          </ac:spMkLst>
        </pc:spChg>
        <pc:spChg chg="add mod">
          <ac:chgData name="Benoit Beland" userId="c6d2f675-a8b1-4dd4-9132-ae5a436316e0" providerId="ADAL" clId="{3167E45E-0062-4482-A2E6-AB65BA04F9C6}" dt="2021-11-25T18:59:17.779" v="1007" actId="1076"/>
          <ac:spMkLst>
            <pc:docMk/>
            <pc:sldMk cId="3654507915" sldId="1548"/>
            <ac:spMk id="13" creationId="{265607AA-C262-4C47-8076-6C7FC32B3671}"/>
          </ac:spMkLst>
        </pc:spChg>
        <pc:spChg chg="add del mod">
          <ac:chgData name="Benoit Beland" userId="c6d2f675-a8b1-4dd4-9132-ae5a436316e0" providerId="ADAL" clId="{3167E45E-0062-4482-A2E6-AB65BA04F9C6}" dt="2021-11-25T18:41:58.002" v="419" actId="478"/>
          <ac:spMkLst>
            <pc:docMk/>
            <pc:sldMk cId="3654507915" sldId="1548"/>
            <ac:spMk id="15" creationId="{A32D94EE-554A-49CE-A95B-B62CC5449ADA}"/>
          </ac:spMkLst>
        </pc:spChg>
        <pc:spChg chg="add mod">
          <ac:chgData name="Benoit Beland" userId="c6d2f675-a8b1-4dd4-9132-ae5a436316e0" providerId="ADAL" clId="{3167E45E-0062-4482-A2E6-AB65BA04F9C6}" dt="2021-11-25T19:01:11.510" v="1027" actId="1076"/>
          <ac:spMkLst>
            <pc:docMk/>
            <pc:sldMk cId="3654507915" sldId="1548"/>
            <ac:spMk id="17" creationId="{D93A4258-81D9-444C-BA60-5BE848886F01}"/>
          </ac:spMkLst>
        </pc:spChg>
        <pc:spChg chg="add mod">
          <ac:chgData name="Benoit Beland" userId="c6d2f675-a8b1-4dd4-9132-ae5a436316e0" providerId="ADAL" clId="{3167E45E-0062-4482-A2E6-AB65BA04F9C6}" dt="2021-11-25T19:01:18.604" v="1028" actId="1076"/>
          <ac:spMkLst>
            <pc:docMk/>
            <pc:sldMk cId="3654507915" sldId="1548"/>
            <ac:spMk id="19" creationId="{E6150C79-B024-47AB-B8CA-F0CA3079CD7A}"/>
          </ac:spMkLst>
        </pc:spChg>
        <pc:spChg chg="add mod">
          <ac:chgData name="Benoit Beland" userId="c6d2f675-a8b1-4dd4-9132-ae5a436316e0" providerId="ADAL" clId="{3167E45E-0062-4482-A2E6-AB65BA04F9C6}" dt="2021-11-25T19:07:37.613" v="1043" actId="1076"/>
          <ac:spMkLst>
            <pc:docMk/>
            <pc:sldMk cId="3654507915" sldId="1548"/>
            <ac:spMk id="21" creationId="{154F959C-B8DF-4DD4-B549-BFD8B375C831}"/>
          </ac:spMkLst>
        </pc:spChg>
        <pc:spChg chg="add mod">
          <ac:chgData name="Benoit Beland" userId="c6d2f675-a8b1-4dd4-9132-ae5a436316e0" providerId="ADAL" clId="{3167E45E-0062-4482-A2E6-AB65BA04F9C6}" dt="2021-11-25T19:07:43.837" v="1044" actId="1076"/>
          <ac:spMkLst>
            <pc:docMk/>
            <pc:sldMk cId="3654507915" sldId="1548"/>
            <ac:spMk id="24" creationId="{DCF668F8-611F-4C10-8B2F-89EBBD632F34}"/>
          </ac:spMkLst>
        </pc:spChg>
        <pc:spChg chg="add mod">
          <ac:chgData name="Benoit Beland" userId="c6d2f675-a8b1-4dd4-9132-ae5a436316e0" providerId="ADAL" clId="{3167E45E-0062-4482-A2E6-AB65BA04F9C6}" dt="2021-11-25T19:08:05.717" v="1050" actId="1076"/>
          <ac:spMkLst>
            <pc:docMk/>
            <pc:sldMk cId="3654507915" sldId="1548"/>
            <ac:spMk id="27" creationId="{DB60B9DC-8D86-4BC3-A059-2BB3F3D2F1BD}"/>
          </ac:spMkLst>
        </pc:spChg>
        <pc:picChg chg="add mod">
          <ac:chgData name="Benoit Beland" userId="c6d2f675-a8b1-4dd4-9132-ae5a436316e0" providerId="ADAL" clId="{3167E45E-0062-4482-A2E6-AB65BA04F9C6}" dt="2021-11-25T19:00:51.516" v="1022" actId="1076"/>
          <ac:picMkLst>
            <pc:docMk/>
            <pc:sldMk cId="3654507915" sldId="1548"/>
            <ac:picMk id="4" creationId="{C1785131-553F-40EE-AEB1-588EE18B9B6D}"/>
          </ac:picMkLst>
        </pc:picChg>
        <pc:picChg chg="add mod">
          <ac:chgData name="Benoit Beland" userId="c6d2f675-a8b1-4dd4-9132-ae5a436316e0" providerId="ADAL" clId="{3167E45E-0062-4482-A2E6-AB65BA04F9C6}" dt="2021-11-25T19:02:32.187" v="1037" actId="1076"/>
          <ac:picMkLst>
            <pc:docMk/>
            <pc:sldMk cId="3654507915" sldId="1548"/>
            <ac:picMk id="11" creationId="{9A4D929C-CDA6-46FB-BB1B-B883863A47B4}"/>
          </ac:picMkLst>
        </pc:picChg>
        <pc:picChg chg="add mod">
          <ac:chgData name="Benoit Beland" userId="c6d2f675-a8b1-4dd4-9132-ae5a436316e0" providerId="ADAL" clId="{3167E45E-0062-4482-A2E6-AB65BA04F9C6}" dt="2021-11-25T19:01:29.949" v="1030" actId="1076"/>
          <ac:picMkLst>
            <pc:docMk/>
            <pc:sldMk cId="3654507915" sldId="1548"/>
            <ac:picMk id="14" creationId="{06709828-99AF-45C8-9413-C692343102A4}"/>
          </ac:picMkLst>
        </pc:picChg>
        <pc:picChg chg="add mod">
          <ac:chgData name="Benoit Beland" userId="c6d2f675-a8b1-4dd4-9132-ae5a436316e0" providerId="ADAL" clId="{3167E45E-0062-4482-A2E6-AB65BA04F9C6}" dt="2021-11-25T18:36:38.089" v="215" actId="1076"/>
          <ac:picMkLst>
            <pc:docMk/>
            <pc:sldMk cId="3654507915" sldId="1548"/>
            <ac:picMk id="1026" creationId="{860617EE-201F-4289-92A9-985377378C1F}"/>
          </ac:picMkLst>
        </pc:picChg>
        <pc:picChg chg="add mod">
          <ac:chgData name="Benoit Beland" userId="c6d2f675-a8b1-4dd4-9132-ae5a436316e0" providerId="ADAL" clId="{3167E45E-0062-4482-A2E6-AB65BA04F9C6}" dt="2021-11-25T18:36:34.972" v="214" actId="1076"/>
          <ac:picMkLst>
            <pc:docMk/>
            <pc:sldMk cId="3654507915" sldId="1548"/>
            <ac:picMk id="1028" creationId="{08720829-E5C3-4ACB-854A-EF048DC514BE}"/>
          </ac:picMkLst>
        </pc:picChg>
        <pc:picChg chg="add del mod">
          <ac:chgData name="Benoit Beland" userId="c6d2f675-a8b1-4dd4-9132-ae5a436316e0" providerId="ADAL" clId="{3167E45E-0062-4482-A2E6-AB65BA04F9C6}" dt="2021-11-25T18:30:18.710" v="32" actId="478"/>
          <ac:picMkLst>
            <pc:docMk/>
            <pc:sldMk cId="3654507915" sldId="1548"/>
            <ac:picMk id="1030" creationId="{3084F1CD-2784-4FCB-9C01-3D38E0A184FC}"/>
          </ac:picMkLst>
        </pc:picChg>
        <pc:picChg chg="add del mod">
          <ac:chgData name="Benoit Beland" userId="c6d2f675-a8b1-4dd4-9132-ae5a436316e0" providerId="ADAL" clId="{3167E45E-0062-4482-A2E6-AB65BA04F9C6}" dt="2021-11-25T18:30:18.710" v="32" actId="478"/>
          <ac:picMkLst>
            <pc:docMk/>
            <pc:sldMk cId="3654507915" sldId="1548"/>
            <ac:picMk id="1032" creationId="{A93F3EC5-CD05-45C0-BC18-DF65043C0E57}"/>
          </ac:picMkLst>
        </pc:picChg>
        <pc:picChg chg="add mod">
          <ac:chgData name="Benoit Beland" userId="c6d2f675-a8b1-4dd4-9132-ae5a436316e0" providerId="ADAL" clId="{3167E45E-0062-4482-A2E6-AB65BA04F9C6}" dt="2021-11-25T19:00:55.861" v="1023" actId="1076"/>
          <ac:picMkLst>
            <pc:docMk/>
            <pc:sldMk cId="3654507915" sldId="1548"/>
            <ac:picMk id="1034" creationId="{C3AA0C09-B4B8-492D-B316-3D816E62C9D8}"/>
          </ac:picMkLst>
        </pc:picChg>
        <pc:picChg chg="add del mod">
          <ac:chgData name="Benoit Beland" userId="c6d2f675-a8b1-4dd4-9132-ae5a436316e0" providerId="ADAL" clId="{3167E45E-0062-4482-A2E6-AB65BA04F9C6}" dt="2021-11-25T18:30:56.895" v="41" actId="478"/>
          <ac:picMkLst>
            <pc:docMk/>
            <pc:sldMk cId="3654507915" sldId="1548"/>
            <ac:picMk id="1036" creationId="{DBC88634-13FD-48E9-9E2C-5BFCFA71DF2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13098" cy="464820"/>
          </a:xfrm>
          <a:prstGeom prst="rect">
            <a:avLst/>
          </a:prstGeom>
        </p:spPr>
        <p:txBody>
          <a:bodyPr vert="horz" lIns="93172" tIns="46586" rIns="93172" bIns="46586" rtlCol="0"/>
          <a:lstStyle>
            <a:lvl1pPr algn="l">
              <a:defRPr sz="1300"/>
            </a:lvl1pPr>
          </a:lstStyle>
          <a:p>
            <a:r>
              <a:rPr lang="fr-CA" dirty="0"/>
              <a:t>Formation sur le calcul d’un bâtiment de 6 étages à ossature légère en bois</a:t>
            </a:r>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338D2A12-FC3A-400C-86EA-304C250074AA}" type="datetimeFigureOut">
              <a:rPr lang="fr-FR" smtClean="0"/>
              <a:pPr/>
              <a:t>25/11/2021</a:t>
            </a:fld>
            <a:endParaRPr lang="fr-CA"/>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r>
              <a:rPr lang="en-CA" dirty="0"/>
              <a:t>Cecobois </a:t>
            </a:r>
          </a:p>
          <a:p>
            <a:r>
              <a:rPr lang="fr-CA" dirty="0"/>
              <a:t>Février  2015</a:t>
            </a:r>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89B00E51-C2F7-4FE2-A345-A08D5D2A462C}" type="slidenum">
              <a:rPr lang="fr-CA" smtClean="0"/>
              <a:pPr/>
              <a:t>‹N°›</a:t>
            </a:fld>
            <a:endParaRPr lang="fr-CA"/>
          </a:p>
        </p:txBody>
      </p:sp>
    </p:spTree>
    <p:extLst>
      <p:ext uri="{BB962C8B-B14F-4D97-AF65-F5344CB8AC3E}">
        <p14:creationId xmlns:p14="http://schemas.microsoft.com/office/powerpoint/2010/main" val="264760661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fr-CA"/>
          </a:p>
        </p:txBody>
      </p:sp>
      <p:sp>
        <p:nvSpPr>
          <p:cNvPr id="3" name="Espace réservé de la date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3B457C3E-DFC0-4191-9250-C6AE65CE4843}" type="datetimeFigureOut">
              <a:rPr lang="fr-FR" smtClean="0"/>
              <a:pPr/>
              <a:t>25/11/2021</a:t>
            </a:fld>
            <a:endParaRPr lang="fr-CA"/>
          </a:p>
        </p:txBody>
      </p:sp>
      <p:sp>
        <p:nvSpPr>
          <p:cNvPr id="4" name="Espace réservé de l'image des diapositives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endParaRPr lang="fr-CA"/>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r>
              <a:rPr lang="fr-CA"/>
              <a:t>Test</a:t>
            </a:r>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63B42A10-954F-4E5F-843C-F9936D82735F}" type="slidenum">
              <a:rPr lang="fr-CA" smtClean="0"/>
              <a:pPr/>
              <a:t>‹N°›</a:t>
            </a:fld>
            <a:endParaRPr lang="fr-CA"/>
          </a:p>
        </p:txBody>
      </p:sp>
    </p:spTree>
    <p:extLst>
      <p:ext uri="{BB962C8B-B14F-4D97-AF65-F5344CB8AC3E}">
        <p14:creationId xmlns:p14="http://schemas.microsoft.com/office/powerpoint/2010/main" val="777413407"/>
      </p:ext>
    </p:extLst>
  </p:cSld>
  <p:clrMap bg1="lt1" tx1="dk1" bg2="lt2" tx2="dk2" accent1="accent1" accent2="accent2" accent3="accent3" accent4="accent4" accent5="accent5" accent6="accent6" hlink="hlink" folHlink="folHlink"/>
  <p:hf dt="0"/>
  <p:notesStyle>
    <a:lvl1pPr marL="0" algn="l" defTabSz="914400" rtl="0" eaLnBrk="1" latinLnBrk="0" hangingPunct="1">
      <a:buFont typeface="Arial" pitchFamily="34" charset="0"/>
      <a:buChar char="•"/>
      <a:defRPr sz="1200" kern="1200">
        <a:solidFill>
          <a:schemeClr val="tx1"/>
        </a:solidFill>
        <a:latin typeface="+mn-lt"/>
        <a:ea typeface="+mn-ea"/>
        <a:cs typeface="+mn-cs"/>
      </a:defRPr>
    </a:lvl1pPr>
    <a:lvl2pPr marL="457200" algn="l" defTabSz="914400" rtl="0" eaLnBrk="1" latinLnBrk="0" hangingPunct="1">
      <a:buFont typeface="Arial" pitchFamily="34" charset="0"/>
      <a:buChar char="•"/>
      <a:defRPr sz="1200" kern="1200">
        <a:solidFill>
          <a:schemeClr val="tx1"/>
        </a:solidFill>
        <a:latin typeface="+mn-lt"/>
        <a:ea typeface="+mn-ea"/>
        <a:cs typeface="+mn-cs"/>
      </a:defRPr>
    </a:lvl2pPr>
    <a:lvl3pPr marL="914400" algn="l" defTabSz="914400" rtl="0" eaLnBrk="1" latinLnBrk="0" hangingPunct="1">
      <a:buFont typeface="Arial" pitchFamily="34" charset="0"/>
      <a:buChar char="•"/>
      <a:defRPr sz="1200" kern="1200">
        <a:solidFill>
          <a:schemeClr val="tx1"/>
        </a:solidFill>
        <a:latin typeface="+mn-lt"/>
        <a:ea typeface="+mn-ea"/>
        <a:cs typeface="+mn-cs"/>
      </a:defRPr>
    </a:lvl3pPr>
    <a:lvl4pPr marL="1371600" algn="l" defTabSz="914400" rtl="0" eaLnBrk="1" latinLnBrk="0" hangingPunct="1">
      <a:buFont typeface="Arial" pitchFamily="34" charset="0"/>
      <a:buChar char="•"/>
      <a:defRPr sz="1200" kern="1200">
        <a:solidFill>
          <a:schemeClr val="tx1"/>
        </a:solidFill>
        <a:latin typeface="+mn-lt"/>
        <a:ea typeface="+mn-ea"/>
        <a:cs typeface="+mn-cs"/>
      </a:defRPr>
    </a:lvl4pPr>
    <a:lvl5pPr marL="1828800" algn="l" defTabSz="914400" rtl="0" eaLnBrk="1" latinLnBrk="0" hangingPunct="1">
      <a:buFont typeface="Arial"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p:nvPr>
        </p:nvSpPr>
        <p:spPr/>
        <p:txBody>
          <a:bodyPr/>
          <a:lstStyle/>
          <a:p>
            <a:endParaRPr lang="fr-CA"/>
          </a:p>
        </p:txBody>
      </p:sp>
      <p:sp>
        <p:nvSpPr>
          <p:cNvPr id="5" name="Espace réservé du pied de page 4"/>
          <p:cNvSpPr>
            <a:spLocks noGrp="1"/>
          </p:cNvSpPr>
          <p:nvPr>
            <p:ph type="ftr" sz="quarter" idx="4"/>
          </p:nvPr>
        </p:nvSpPr>
        <p:spPr/>
        <p:txBody>
          <a:bodyPr/>
          <a:lstStyle/>
          <a:p>
            <a:r>
              <a:rPr lang="fr-CA"/>
              <a:t>Test</a:t>
            </a:r>
          </a:p>
        </p:txBody>
      </p:sp>
      <p:sp>
        <p:nvSpPr>
          <p:cNvPr id="6" name="Espace réservé du numéro de diapositive 5"/>
          <p:cNvSpPr>
            <a:spLocks noGrp="1"/>
          </p:cNvSpPr>
          <p:nvPr>
            <p:ph type="sldNum" sz="quarter" idx="5"/>
          </p:nvPr>
        </p:nvSpPr>
        <p:spPr/>
        <p:txBody>
          <a:bodyPr/>
          <a:lstStyle/>
          <a:p>
            <a:fld id="{63B42A10-954F-4E5F-843C-F9936D82735F}" type="slidenum">
              <a:rPr lang="fr-CA" smtClean="0"/>
              <a:pPr/>
              <a:t>1</a:t>
            </a:fld>
            <a:endParaRPr lang="fr-CA"/>
          </a:p>
        </p:txBody>
      </p:sp>
    </p:spTree>
    <p:extLst>
      <p:ext uri="{BB962C8B-B14F-4D97-AF65-F5344CB8AC3E}">
        <p14:creationId xmlns:p14="http://schemas.microsoft.com/office/powerpoint/2010/main" val="2075387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p:nvPr>
        </p:nvSpPr>
        <p:spPr/>
        <p:txBody>
          <a:bodyPr/>
          <a:lstStyle/>
          <a:p>
            <a:endParaRPr lang="fr-CA"/>
          </a:p>
        </p:txBody>
      </p:sp>
      <p:sp>
        <p:nvSpPr>
          <p:cNvPr id="5" name="Espace réservé du pied de page 4"/>
          <p:cNvSpPr>
            <a:spLocks noGrp="1"/>
          </p:cNvSpPr>
          <p:nvPr>
            <p:ph type="ftr" sz="quarter" idx="4"/>
          </p:nvPr>
        </p:nvSpPr>
        <p:spPr/>
        <p:txBody>
          <a:bodyPr/>
          <a:lstStyle/>
          <a:p>
            <a:r>
              <a:rPr lang="fr-CA"/>
              <a:t>Test</a:t>
            </a:r>
          </a:p>
        </p:txBody>
      </p:sp>
      <p:sp>
        <p:nvSpPr>
          <p:cNvPr id="6" name="Espace réservé du numéro de diapositive 5"/>
          <p:cNvSpPr>
            <a:spLocks noGrp="1"/>
          </p:cNvSpPr>
          <p:nvPr>
            <p:ph type="sldNum" sz="quarter" idx="5"/>
          </p:nvPr>
        </p:nvSpPr>
        <p:spPr/>
        <p:txBody>
          <a:bodyPr/>
          <a:lstStyle/>
          <a:p>
            <a:fld id="{63B42A10-954F-4E5F-843C-F9936D82735F}" type="slidenum">
              <a:rPr lang="fr-CA" smtClean="0"/>
              <a:pPr/>
              <a:t>6</a:t>
            </a:fld>
            <a:endParaRPr lang="fr-CA"/>
          </a:p>
        </p:txBody>
      </p:sp>
    </p:spTree>
    <p:extLst>
      <p:ext uri="{BB962C8B-B14F-4D97-AF65-F5344CB8AC3E}">
        <p14:creationId xmlns:p14="http://schemas.microsoft.com/office/powerpoint/2010/main" val="263899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8500"/>
            <a:ext cx="6197600" cy="348615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5FE59BFE-2AB4-4614-BD6E-82CEBA5DB162}" type="slidenum">
              <a:rPr lang="fr-CA" smtClean="0"/>
              <a:t>55</a:t>
            </a:fld>
            <a:endParaRPr lang="fr-CA"/>
          </a:p>
        </p:txBody>
      </p:sp>
    </p:spTree>
    <p:extLst>
      <p:ext uri="{BB962C8B-B14F-4D97-AF65-F5344CB8AC3E}">
        <p14:creationId xmlns:p14="http://schemas.microsoft.com/office/powerpoint/2010/main" val="176072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ifq.com/fr"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2BF1F2E-8492-4D6E-8FF7-5685030B1C6D}"/>
              </a:ext>
            </a:extLst>
          </p:cNvPr>
          <p:cNvSpPr>
            <a:spLocks noGrp="1"/>
          </p:cNvSpPr>
          <p:nvPr>
            <p:ph type="dt" sz="half" idx="10"/>
          </p:nvPr>
        </p:nvSpPr>
        <p:spPr/>
        <p:txBody>
          <a:bodyPr/>
          <a:lstStyle/>
          <a:p>
            <a:fld id="{228994CF-49E9-4BEC-B894-5A7F2AC9C72F}" type="datetimeFigureOut">
              <a:rPr lang="fr-FR" smtClean="0"/>
              <a:t>25/11/2021</a:t>
            </a:fld>
            <a:endParaRPr lang="fr-FR"/>
          </a:p>
        </p:txBody>
      </p:sp>
      <p:sp>
        <p:nvSpPr>
          <p:cNvPr id="4" name="Espace réservé du pied de page 3">
            <a:extLst>
              <a:ext uri="{FF2B5EF4-FFF2-40B4-BE49-F238E27FC236}">
                <a16:creationId xmlns:a16="http://schemas.microsoft.com/office/drawing/2014/main" id="{1C5355C7-7759-4E04-9677-E083470E47F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A196923-5FD1-4702-8550-9537A74E6180}"/>
              </a:ext>
            </a:extLst>
          </p:cNvPr>
          <p:cNvSpPr>
            <a:spLocks noGrp="1"/>
          </p:cNvSpPr>
          <p:nvPr>
            <p:ph type="sldNum" sz="quarter" idx="12"/>
          </p:nvPr>
        </p:nvSpPr>
        <p:spPr/>
        <p:txBody>
          <a:bodyPr/>
          <a:lstStyle/>
          <a:p>
            <a:fld id="{A02BB967-35F4-434B-AA74-2DB4070C56E1}" type="slidenum">
              <a:rPr lang="fr-FR" smtClean="0"/>
              <a:t>‹N°›</a:t>
            </a:fld>
            <a:endParaRPr lang="fr-FR"/>
          </a:p>
        </p:txBody>
      </p:sp>
      <p:sp>
        <p:nvSpPr>
          <p:cNvPr id="10" name="Espace réservé du titre 1">
            <a:extLst>
              <a:ext uri="{FF2B5EF4-FFF2-40B4-BE49-F238E27FC236}">
                <a16:creationId xmlns:a16="http://schemas.microsoft.com/office/drawing/2014/main" id="{33B47DBF-CA4D-4222-9753-9895B409E659}"/>
              </a:ext>
            </a:extLst>
          </p:cNvPr>
          <p:cNvSpPr>
            <a:spLocks noGrp="1"/>
          </p:cNvSpPr>
          <p:nvPr>
            <p:ph type="title" hasCustomPrompt="1"/>
          </p:nvPr>
        </p:nvSpPr>
        <p:spPr>
          <a:xfrm>
            <a:off x="838200" y="363600"/>
            <a:ext cx="10515600" cy="1121346"/>
          </a:xfrm>
          <a:prstGeom prst="rect">
            <a:avLst/>
          </a:prstGeom>
          <a:solidFill>
            <a:schemeClr val="bg1">
              <a:lumMod val="95000"/>
              <a:alpha val="85000"/>
            </a:schemeClr>
          </a:solidFill>
        </p:spPr>
        <p:txBody>
          <a:bodyPr vert="horz" lIns="91440" tIns="45720" rIns="91440" bIns="45720" rtlCol="0" anchor="t">
            <a:normAutofit/>
          </a:bodyPr>
          <a:lstStyle>
            <a:lvl1pPr>
              <a:defRPr sz="4800" b="0">
                <a:solidFill>
                  <a:schemeClr val="tx1"/>
                </a:solidFill>
                <a:latin typeface="+mn-lt"/>
              </a:defRPr>
            </a:lvl1pPr>
          </a:lstStyle>
          <a:p>
            <a:r>
              <a:rPr lang="fr-FR" dirty="0"/>
              <a:t>TITRE</a:t>
            </a:r>
          </a:p>
        </p:txBody>
      </p:sp>
      <p:sp>
        <p:nvSpPr>
          <p:cNvPr id="11" name="Espace réservé du texte 30">
            <a:extLst>
              <a:ext uri="{FF2B5EF4-FFF2-40B4-BE49-F238E27FC236}">
                <a16:creationId xmlns:a16="http://schemas.microsoft.com/office/drawing/2014/main" id="{6CBAD595-36CF-4224-864E-D9449621CEB2}"/>
              </a:ext>
            </a:extLst>
          </p:cNvPr>
          <p:cNvSpPr>
            <a:spLocks noGrp="1"/>
          </p:cNvSpPr>
          <p:nvPr>
            <p:ph type="body" sz="quarter" idx="15" hasCustomPrompt="1"/>
          </p:nvPr>
        </p:nvSpPr>
        <p:spPr>
          <a:xfrm>
            <a:off x="838202" y="1018800"/>
            <a:ext cx="10515599" cy="468114"/>
          </a:xfrm>
          <a:noFill/>
        </p:spPr>
        <p:txBody>
          <a:bodyPr>
            <a:normAutofit/>
          </a:bodyPr>
          <a:lstStyle>
            <a:lvl1pPr marL="0" indent="0">
              <a:buNone/>
              <a:defRPr sz="2800">
                <a:solidFill>
                  <a:srgbClr val="67B346"/>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DEUXIÈME PARTIE DU TITRE (SI NECESSAIRE)</a:t>
            </a:r>
          </a:p>
        </p:txBody>
      </p:sp>
    </p:spTree>
    <p:extLst>
      <p:ext uri="{BB962C8B-B14F-4D97-AF65-F5344CB8AC3E}">
        <p14:creationId xmlns:p14="http://schemas.microsoft.com/office/powerpoint/2010/main" val="142603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2BF1F2E-8492-4D6E-8FF7-5685030B1C6D}"/>
              </a:ext>
            </a:extLst>
          </p:cNvPr>
          <p:cNvSpPr>
            <a:spLocks noGrp="1"/>
          </p:cNvSpPr>
          <p:nvPr>
            <p:ph type="dt" sz="half" idx="10"/>
          </p:nvPr>
        </p:nvSpPr>
        <p:spPr/>
        <p:txBody>
          <a:bodyPr/>
          <a:lstStyle/>
          <a:p>
            <a:fld id="{228994CF-49E9-4BEC-B894-5A7F2AC9C72F}" type="datetimeFigureOut">
              <a:rPr lang="fr-FR" smtClean="0"/>
              <a:t>25/11/2021</a:t>
            </a:fld>
            <a:endParaRPr lang="fr-FR"/>
          </a:p>
        </p:txBody>
      </p:sp>
      <p:sp>
        <p:nvSpPr>
          <p:cNvPr id="4" name="Espace réservé du pied de page 3">
            <a:extLst>
              <a:ext uri="{FF2B5EF4-FFF2-40B4-BE49-F238E27FC236}">
                <a16:creationId xmlns:a16="http://schemas.microsoft.com/office/drawing/2014/main" id="{1C5355C7-7759-4E04-9677-E083470E47F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A196923-5FD1-4702-8550-9537A74E6180}"/>
              </a:ext>
            </a:extLst>
          </p:cNvPr>
          <p:cNvSpPr>
            <a:spLocks noGrp="1"/>
          </p:cNvSpPr>
          <p:nvPr>
            <p:ph type="sldNum" sz="quarter" idx="12"/>
          </p:nvPr>
        </p:nvSpPr>
        <p:spPr/>
        <p:txBody>
          <a:bodyPr/>
          <a:lstStyle/>
          <a:p>
            <a:fld id="{A02BB967-35F4-434B-AA74-2DB4070C56E1}" type="slidenum">
              <a:rPr lang="fr-FR" smtClean="0"/>
              <a:t>‹N°›</a:t>
            </a:fld>
            <a:endParaRPr lang="fr-FR"/>
          </a:p>
        </p:txBody>
      </p:sp>
      <p:sp>
        <p:nvSpPr>
          <p:cNvPr id="10" name="Espace réservé du titre 1">
            <a:extLst>
              <a:ext uri="{FF2B5EF4-FFF2-40B4-BE49-F238E27FC236}">
                <a16:creationId xmlns:a16="http://schemas.microsoft.com/office/drawing/2014/main" id="{33B47DBF-CA4D-4222-9753-9895B409E659}"/>
              </a:ext>
            </a:extLst>
          </p:cNvPr>
          <p:cNvSpPr>
            <a:spLocks noGrp="1"/>
          </p:cNvSpPr>
          <p:nvPr>
            <p:ph type="title" hasCustomPrompt="1"/>
          </p:nvPr>
        </p:nvSpPr>
        <p:spPr>
          <a:xfrm>
            <a:off x="838200" y="363600"/>
            <a:ext cx="10802416" cy="545120"/>
          </a:xfrm>
          <a:prstGeom prst="rect">
            <a:avLst/>
          </a:prstGeom>
          <a:solidFill>
            <a:schemeClr val="bg1">
              <a:lumMod val="95000"/>
              <a:alpha val="85000"/>
            </a:schemeClr>
          </a:solidFill>
        </p:spPr>
        <p:txBody>
          <a:bodyPr vert="horz" lIns="91440" tIns="45720" rIns="91440" bIns="45720" rtlCol="0" anchor="t">
            <a:noAutofit/>
          </a:bodyPr>
          <a:lstStyle>
            <a:lvl1pPr>
              <a:defRPr sz="3600" b="0">
                <a:solidFill>
                  <a:schemeClr val="tx1"/>
                </a:solidFill>
                <a:latin typeface="+mn-lt"/>
              </a:defRPr>
            </a:lvl1pPr>
          </a:lstStyle>
          <a:p>
            <a:r>
              <a:rPr lang="fr-FR" dirty="0"/>
              <a:t>TITRE Ici</a:t>
            </a:r>
          </a:p>
        </p:txBody>
      </p:sp>
      <p:sp>
        <p:nvSpPr>
          <p:cNvPr id="7" name="Espace réservé du contenu 2">
            <a:extLst>
              <a:ext uri="{FF2B5EF4-FFF2-40B4-BE49-F238E27FC236}">
                <a16:creationId xmlns:a16="http://schemas.microsoft.com/office/drawing/2014/main" id="{29B3624F-FFC2-4C43-911A-490FB7241AB4}"/>
              </a:ext>
            </a:extLst>
          </p:cNvPr>
          <p:cNvSpPr>
            <a:spLocks noGrp="1"/>
          </p:cNvSpPr>
          <p:nvPr>
            <p:ph idx="4294967295"/>
            <p:custDataLst>
              <p:tags r:id="rId1"/>
            </p:custDataLst>
          </p:nvPr>
        </p:nvSpPr>
        <p:spPr>
          <a:xfrm>
            <a:off x="838200" y="1263289"/>
            <a:ext cx="10082336" cy="4929188"/>
          </a:xfrm>
        </p:spPr>
        <p:txBody>
          <a:bodyPr>
            <a:normAutofit/>
          </a:bodyPr>
          <a:lstStyle/>
          <a:p>
            <a:pPr>
              <a:buNone/>
            </a:pPr>
            <a:r>
              <a:rPr lang="fr-CA" dirty="0"/>
              <a:t>10.3.2 Éléments périphériques et ancrages</a:t>
            </a:r>
          </a:p>
          <a:p>
            <a:r>
              <a:rPr lang="fr-CA" sz="2400" dirty="0"/>
              <a:t>Déformation axiale des montants en compression et des tiges continues en traction</a:t>
            </a:r>
          </a:p>
          <a:p>
            <a:r>
              <a:rPr lang="fr-CA" sz="2400" dirty="0"/>
              <a:t>Écrasement de la plaque d’appui du système d’ancrage et déformation axiale des lisses en compression perpendiculaire au fil</a:t>
            </a:r>
          </a:p>
          <a:p>
            <a:pPr>
              <a:buNone/>
            </a:pPr>
            <a:endParaRPr lang="fr-CA" dirty="0"/>
          </a:p>
          <a:p>
            <a:pPr marL="714375">
              <a:buNone/>
            </a:pPr>
            <a:endParaRPr lang="en-CA" sz="2400" dirty="0"/>
          </a:p>
          <a:p>
            <a:pPr marL="714375"/>
            <a:endParaRPr lang="en-CA" sz="2400" dirty="0"/>
          </a:p>
          <a:p>
            <a:pPr marL="714375"/>
            <a:endParaRPr lang="en-CA" sz="2400" dirty="0"/>
          </a:p>
          <a:p>
            <a:pPr marL="714375"/>
            <a:endParaRPr lang="fr-CA" dirty="0"/>
          </a:p>
          <a:p>
            <a:endParaRPr lang="fr-CA" dirty="0"/>
          </a:p>
          <a:p>
            <a:endParaRPr lang="fr-CA" dirty="0"/>
          </a:p>
        </p:txBody>
      </p:sp>
    </p:spTree>
    <p:extLst>
      <p:ext uri="{BB962C8B-B14F-4D97-AF65-F5344CB8AC3E}">
        <p14:creationId xmlns:p14="http://schemas.microsoft.com/office/powerpoint/2010/main" val="49273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2BF1F2E-8492-4D6E-8FF7-5685030B1C6D}"/>
              </a:ext>
            </a:extLst>
          </p:cNvPr>
          <p:cNvSpPr>
            <a:spLocks noGrp="1"/>
          </p:cNvSpPr>
          <p:nvPr>
            <p:ph type="dt" sz="half" idx="10"/>
          </p:nvPr>
        </p:nvSpPr>
        <p:spPr/>
        <p:txBody>
          <a:bodyPr/>
          <a:lstStyle/>
          <a:p>
            <a:fld id="{228994CF-49E9-4BEC-B894-5A7F2AC9C72F}" type="datetimeFigureOut">
              <a:rPr lang="fr-FR" smtClean="0"/>
              <a:t>25/11/2021</a:t>
            </a:fld>
            <a:endParaRPr lang="fr-FR"/>
          </a:p>
        </p:txBody>
      </p:sp>
      <p:sp>
        <p:nvSpPr>
          <p:cNvPr id="4" name="Espace réservé du pied de page 3">
            <a:extLst>
              <a:ext uri="{FF2B5EF4-FFF2-40B4-BE49-F238E27FC236}">
                <a16:creationId xmlns:a16="http://schemas.microsoft.com/office/drawing/2014/main" id="{1C5355C7-7759-4E04-9677-E083470E47F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A196923-5FD1-4702-8550-9537A74E6180}"/>
              </a:ext>
            </a:extLst>
          </p:cNvPr>
          <p:cNvSpPr>
            <a:spLocks noGrp="1"/>
          </p:cNvSpPr>
          <p:nvPr>
            <p:ph type="sldNum" sz="quarter" idx="12"/>
          </p:nvPr>
        </p:nvSpPr>
        <p:spPr/>
        <p:txBody>
          <a:bodyPr/>
          <a:lstStyle/>
          <a:p>
            <a:fld id="{A02BB967-35F4-434B-AA74-2DB4070C56E1}" type="slidenum">
              <a:rPr lang="fr-FR" smtClean="0"/>
              <a:t>‹N°›</a:t>
            </a:fld>
            <a:endParaRPr lang="fr-FR"/>
          </a:p>
        </p:txBody>
      </p:sp>
      <p:sp>
        <p:nvSpPr>
          <p:cNvPr id="10" name="Espace réservé du titre 1">
            <a:extLst>
              <a:ext uri="{FF2B5EF4-FFF2-40B4-BE49-F238E27FC236}">
                <a16:creationId xmlns:a16="http://schemas.microsoft.com/office/drawing/2014/main" id="{33B47DBF-CA4D-4222-9753-9895B409E659}"/>
              </a:ext>
            </a:extLst>
          </p:cNvPr>
          <p:cNvSpPr>
            <a:spLocks noGrp="1"/>
          </p:cNvSpPr>
          <p:nvPr>
            <p:ph type="title" hasCustomPrompt="1"/>
          </p:nvPr>
        </p:nvSpPr>
        <p:spPr>
          <a:xfrm>
            <a:off x="335360" y="363600"/>
            <a:ext cx="11449272" cy="545120"/>
          </a:xfrm>
          <a:prstGeom prst="rect">
            <a:avLst/>
          </a:prstGeom>
          <a:solidFill>
            <a:schemeClr val="bg1">
              <a:lumMod val="95000"/>
              <a:alpha val="85000"/>
            </a:schemeClr>
          </a:solidFill>
        </p:spPr>
        <p:txBody>
          <a:bodyPr vert="horz" lIns="91440" tIns="45720" rIns="91440" bIns="45720" rtlCol="0" anchor="t">
            <a:noAutofit/>
          </a:bodyPr>
          <a:lstStyle>
            <a:lvl1pPr>
              <a:defRPr sz="3200" b="0">
                <a:solidFill>
                  <a:schemeClr val="tx1"/>
                </a:solidFill>
                <a:latin typeface="+mn-lt"/>
              </a:defRPr>
            </a:lvl1pPr>
          </a:lstStyle>
          <a:p>
            <a:r>
              <a:rPr lang="fr-FR" dirty="0"/>
              <a:t>TITRE</a:t>
            </a:r>
          </a:p>
        </p:txBody>
      </p:sp>
      <p:sp>
        <p:nvSpPr>
          <p:cNvPr id="7" name="Espace réservé du contenu 2">
            <a:extLst>
              <a:ext uri="{FF2B5EF4-FFF2-40B4-BE49-F238E27FC236}">
                <a16:creationId xmlns:a16="http://schemas.microsoft.com/office/drawing/2014/main" id="{4BDC6574-E42A-416D-900C-3344B6C6F1D0}"/>
              </a:ext>
            </a:extLst>
          </p:cNvPr>
          <p:cNvSpPr>
            <a:spLocks noGrp="1"/>
          </p:cNvSpPr>
          <p:nvPr>
            <p:ph idx="4294967295"/>
            <p:custDataLst>
              <p:tags r:id="rId1"/>
            </p:custDataLst>
          </p:nvPr>
        </p:nvSpPr>
        <p:spPr>
          <a:xfrm>
            <a:off x="767408" y="1178352"/>
            <a:ext cx="10082336" cy="5177999"/>
          </a:xfrm>
        </p:spPr>
        <p:txBody>
          <a:bodyPr>
            <a:normAutofit/>
          </a:bodyPr>
          <a:lstStyle/>
          <a:p>
            <a:pPr>
              <a:buNone/>
            </a:pPr>
            <a:r>
              <a:rPr lang="fr-CA" dirty="0"/>
              <a:t>10.3.2 Éléments périphériques et ancrages</a:t>
            </a:r>
          </a:p>
          <a:p>
            <a:r>
              <a:rPr lang="fr-CA" sz="2400" dirty="0"/>
              <a:t>Déformation axiale des montants en compression et des tiges continues en traction</a:t>
            </a:r>
          </a:p>
          <a:p>
            <a:r>
              <a:rPr lang="fr-CA" sz="2400" dirty="0"/>
              <a:t>Écrasement de la plaque d’appui du système d’ancrage et déformation axiale des lisses en compression perpendiculaire au fil</a:t>
            </a:r>
          </a:p>
          <a:p>
            <a:pPr>
              <a:buNone/>
            </a:pPr>
            <a:endParaRPr lang="fr-CA" dirty="0"/>
          </a:p>
          <a:p>
            <a:pPr marL="714375">
              <a:buNone/>
            </a:pPr>
            <a:endParaRPr lang="en-CA" sz="2400" dirty="0"/>
          </a:p>
          <a:p>
            <a:pPr marL="714375"/>
            <a:endParaRPr lang="en-CA" sz="2400" dirty="0"/>
          </a:p>
          <a:p>
            <a:pPr marL="714375"/>
            <a:endParaRPr lang="en-CA" sz="2400" dirty="0"/>
          </a:p>
          <a:p>
            <a:pPr marL="714375"/>
            <a:endParaRPr lang="fr-CA" dirty="0"/>
          </a:p>
          <a:p>
            <a:endParaRPr lang="fr-CA" dirty="0"/>
          </a:p>
          <a:p>
            <a:endParaRPr lang="fr-CA" dirty="0"/>
          </a:p>
        </p:txBody>
      </p:sp>
    </p:spTree>
    <p:extLst>
      <p:ext uri="{BB962C8B-B14F-4D97-AF65-F5344CB8AC3E}">
        <p14:creationId xmlns:p14="http://schemas.microsoft.com/office/powerpoint/2010/main" val="110616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2BF1F2E-8492-4D6E-8FF7-5685030B1C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8994CF-49E9-4BEC-B894-5A7F2AC9C72F}" type="datetimeFigureOut">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25/11/2021</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pied de page 3">
            <a:extLst>
              <a:ext uri="{FF2B5EF4-FFF2-40B4-BE49-F238E27FC236}">
                <a16:creationId xmlns:a16="http://schemas.microsoft.com/office/drawing/2014/main" id="{1C5355C7-7759-4E04-9677-E083470E47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a:extLst>
              <a:ext uri="{FF2B5EF4-FFF2-40B4-BE49-F238E27FC236}">
                <a16:creationId xmlns:a16="http://schemas.microsoft.com/office/drawing/2014/main" id="{DA196923-5FD1-4702-8550-9537A74E61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BB967-35F4-434B-AA74-2DB4070C56E1}"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Espace réservé du titre 1">
            <a:extLst>
              <a:ext uri="{FF2B5EF4-FFF2-40B4-BE49-F238E27FC236}">
                <a16:creationId xmlns:a16="http://schemas.microsoft.com/office/drawing/2014/main" id="{33B47DBF-CA4D-4222-9753-9895B409E659}"/>
              </a:ext>
            </a:extLst>
          </p:cNvPr>
          <p:cNvSpPr>
            <a:spLocks noGrp="1"/>
          </p:cNvSpPr>
          <p:nvPr>
            <p:ph type="title" hasCustomPrompt="1"/>
          </p:nvPr>
        </p:nvSpPr>
        <p:spPr>
          <a:xfrm>
            <a:off x="838200" y="363600"/>
            <a:ext cx="10515600" cy="1121346"/>
          </a:xfrm>
          <a:prstGeom prst="rect">
            <a:avLst/>
          </a:prstGeom>
          <a:solidFill>
            <a:schemeClr val="bg1">
              <a:lumMod val="95000"/>
              <a:alpha val="85000"/>
            </a:schemeClr>
          </a:solidFill>
        </p:spPr>
        <p:txBody>
          <a:bodyPr vert="horz" lIns="91440" tIns="45720" rIns="91440" bIns="45720" rtlCol="0" anchor="t">
            <a:normAutofit/>
          </a:bodyPr>
          <a:lstStyle>
            <a:lvl1pPr>
              <a:defRPr sz="4000" b="0">
                <a:solidFill>
                  <a:schemeClr val="tx1"/>
                </a:solidFill>
                <a:latin typeface="+mn-lt"/>
              </a:defRPr>
            </a:lvl1pPr>
          </a:lstStyle>
          <a:p>
            <a:r>
              <a:rPr lang="fr-FR" dirty="0"/>
              <a:t>7. Calcul des murs de refend</a:t>
            </a:r>
          </a:p>
        </p:txBody>
      </p:sp>
      <p:sp>
        <p:nvSpPr>
          <p:cNvPr id="11" name="Espace réservé du texte 30">
            <a:extLst>
              <a:ext uri="{FF2B5EF4-FFF2-40B4-BE49-F238E27FC236}">
                <a16:creationId xmlns:a16="http://schemas.microsoft.com/office/drawing/2014/main" id="{6CBAD595-36CF-4224-864E-D9449621CEB2}"/>
              </a:ext>
            </a:extLst>
          </p:cNvPr>
          <p:cNvSpPr>
            <a:spLocks noGrp="1"/>
          </p:cNvSpPr>
          <p:nvPr>
            <p:ph type="body" sz="quarter" idx="15" hasCustomPrompt="1"/>
          </p:nvPr>
        </p:nvSpPr>
        <p:spPr>
          <a:xfrm>
            <a:off x="838202" y="1018800"/>
            <a:ext cx="10515599" cy="468114"/>
          </a:xfrm>
          <a:noFill/>
        </p:spPr>
        <p:txBody>
          <a:bodyPr>
            <a:normAutofit/>
          </a:bodyPr>
          <a:lstStyle>
            <a:lvl1pPr marL="0" indent="0">
              <a:buNone/>
              <a:defRPr sz="2800">
                <a:solidFill>
                  <a:srgbClr val="67B346"/>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Axe Nord-Sud</a:t>
            </a:r>
          </a:p>
        </p:txBody>
      </p:sp>
    </p:spTree>
    <p:extLst>
      <p:ext uri="{BB962C8B-B14F-4D97-AF65-F5344CB8AC3E}">
        <p14:creationId xmlns:p14="http://schemas.microsoft.com/office/powerpoint/2010/main" val="88382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4" name="Titre 1"/>
          <p:cNvSpPr>
            <a:spLocks noGrp="1"/>
          </p:cNvSpPr>
          <p:nvPr>
            <p:ph type="ctrTitle"/>
          </p:nvPr>
        </p:nvSpPr>
        <p:spPr>
          <a:xfrm>
            <a:off x="1333467" y="642943"/>
            <a:ext cx="10858533" cy="1470025"/>
          </a:xfrm>
          <a:solidFill>
            <a:schemeClr val="bg1"/>
          </a:solidFill>
        </p:spPr>
        <p:txBody>
          <a:bodyPr/>
          <a:lstStyle>
            <a:lvl1pPr>
              <a:defRPr>
                <a:solidFill>
                  <a:schemeClr val="tx1"/>
                </a:solidFill>
              </a:defRPr>
            </a:lvl1pPr>
          </a:lstStyle>
          <a:p>
            <a:r>
              <a:rPr lang="fr-FR" noProof="0"/>
              <a:t>Cliquez pour modifier le style du titre</a:t>
            </a:r>
            <a:endParaRPr lang="fr-CA" noProof="0" dirty="0"/>
          </a:p>
        </p:txBody>
      </p:sp>
      <p:sp>
        <p:nvSpPr>
          <p:cNvPr id="5" name="Sous-titre 2"/>
          <p:cNvSpPr>
            <a:spLocks noGrp="1"/>
          </p:cNvSpPr>
          <p:nvPr>
            <p:ph type="subTitle" idx="1"/>
          </p:nvPr>
        </p:nvSpPr>
        <p:spPr>
          <a:xfrm>
            <a:off x="1619220" y="3429000"/>
            <a:ext cx="10001321" cy="2428892"/>
          </a:xfrm>
        </p:spPr>
        <p:txBody>
          <a:bodyPr>
            <a:normAutofit/>
          </a:bodyPr>
          <a:lstStyle>
            <a:lvl1pPr marL="0" indent="0" algn="l">
              <a:buNone/>
              <a:defRPr sz="18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noProof="0"/>
              <a:t>Cliquez pour modifier le style des sous-titres du masque</a:t>
            </a:r>
            <a:endParaRPr lang="fr-CA" noProof="0" dirty="0"/>
          </a:p>
        </p:txBody>
      </p:sp>
      <p:pic>
        <p:nvPicPr>
          <p:cNvPr id="6" name="Picture 2" descr="Conseil de l'industrie forestière du Québec">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3267" y="6381750"/>
            <a:ext cx="3744384"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94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79376" y="365126"/>
            <a:ext cx="10874424" cy="777857"/>
          </a:xfrm>
        </p:spPr>
        <p:txBody>
          <a:bodyPr/>
          <a:lstStyle/>
          <a:p>
            <a:r>
              <a:rPr lang="fr-CA" noProof="0"/>
              <a:t>Cliquez pour modifier le style du titre</a:t>
            </a:r>
          </a:p>
        </p:txBody>
      </p:sp>
      <p:sp>
        <p:nvSpPr>
          <p:cNvPr id="4" name="Espace réservé du numéro de diapositive 3"/>
          <p:cNvSpPr>
            <a:spLocks noGrp="1"/>
          </p:cNvSpPr>
          <p:nvPr>
            <p:ph type="sldNum" sz="quarter" idx="11"/>
          </p:nvPr>
        </p:nvSpPr>
        <p:spPr/>
        <p:txBody>
          <a:bodyPr/>
          <a:lstStyle/>
          <a:p>
            <a:endParaRPr lang="fr-CA" dirty="0"/>
          </a:p>
        </p:txBody>
      </p:sp>
      <p:sp>
        <p:nvSpPr>
          <p:cNvPr id="6" name="Espace réservé du contenu 2"/>
          <p:cNvSpPr>
            <a:spLocks noGrp="1"/>
          </p:cNvSpPr>
          <p:nvPr>
            <p:ph idx="1"/>
          </p:nvPr>
        </p:nvSpPr>
        <p:spPr>
          <a:xfrm>
            <a:off x="1428717" y="1285860"/>
            <a:ext cx="10572824" cy="4929222"/>
          </a:xfrm>
        </p:spPr>
        <p:txBody>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p>
        </p:txBody>
      </p:sp>
      <p:sp>
        <p:nvSpPr>
          <p:cNvPr id="7" name="ZoneTexte 6"/>
          <p:cNvSpPr txBox="1"/>
          <p:nvPr userDrawn="1"/>
        </p:nvSpPr>
        <p:spPr>
          <a:xfrm>
            <a:off x="191344" y="6444478"/>
            <a:ext cx="5570139" cy="276999"/>
          </a:xfrm>
          <a:prstGeom prst="rect">
            <a:avLst/>
          </a:prstGeom>
          <a:noFill/>
        </p:spPr>
        <p:txBody>
          <a:bodyPr wrap="square" rtlCol="0">
            <a:spAutoFit/>
          </a:bodyPr>
          <a:lstStyle/>
          <a:p>
            <a:r>
              <a:rPr lang="fr-CA" sz="1200" b="1" noProof="0" dirty="0"/>
              <a:t>Formation Parasismique -</a:t>
            </a:r>
            <a:r>
              <a:rPr lang="fr-CA" sz="1200" b="1" baseline="0" noProof="0" dirty="0"/>
              <a:t> Ossature légère en bois - Mars 2022</a:t>
            </a:r>
            <a:endParaRPr lang="fr-CA" sz="1200" b="1" noProof="0" dirty="0"/>
          </a:p>
        </p:txBody>
      </p:sp>
    </p:spTree>
    <p:extLst>
      <p:ext uri="{BB962C8B-B14F-4D97-AF65-F5344CB8AC3E}">
        <p14:creationId xmlns:p14="http://schemas.microsoft.com/office/powerpoint/2010/main" val="42004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6"/>
            <a:ext cx="2844800" cy="476251"/>
          </a:xfrm>
          <a:prstGeom prst="rect">
            <a:avLst/>
          </a:prstGeom>
          <a:ln/>
        </p:spPr>
        <p:txBody>
          <a:bodyPr/>
          <a:lstStyle>
            <a:lvl1pPr>
              <a:defRPr/>
            </a:lvl1pPr>
          </a:lstStyle>
          <a:p>
            <a:pPr>
              <a:defRPr/>
            </a:pPr>
            <a:endParaRPr lang="fr-CA" dirty="0"/>
          </a:p>
        </p:txBody>
      </p:sp>
      <p:sp>
        <p:nvSpPr>
          <p:cNvPr id="5" name="Rectangle 5"/>
          <p:cNvSpPr>
            <a:spLocks noGrp="1" noChangeArrowheads="1"/>
          </p:cNvSpPr>
          <p:nvPr>
            <p:ph type="ftr" sz="quarter" idx="11"/>
          </p:nvPr>
        </p:nvSpPr>
        <p:spPr>
          <a:xfrm>
            <a:off x="4165600" y="6245226"/>
            <a:ext cx="3860800" cy="476251"/>
          </a:xfrm>
          <a:prstGeom prst="rect">
            <a:avLst/>
          </a:prstGeom>
          <a:ln/>
        </p:spPr>
        <p:txBody>
          <a:bodyPr/>
          <a:lstStyle>
            <a:lvl1pPr>
              <a:defRPr/>
            </a:lvl1pPr>
          </a:lstStyle>
          <a:p>
            <a:pPr>
              <a:defRPr/>
            </a:pPr>
            <a:endParaRPr lang="fr-CA" dirty="0"/>
          </a:p>
        </p:txBody>
      </p:sp>
      <p:sp>
        <p:nvSpPr>
          <p:cNvPr id="6" name="Rectangle 6"/>
          <p:cNvSpPr>
            <a:spLocks noGrp="1" noChangeArrowheads="1"/>
          </p:cNvSpPr>
          <p:nvPr>
            <p:ph type="sldNum" sz="quarter" idx="12"/>
          </p:nvPr>
        </p:nvSpPr>
        <p:spPr>
          <a:ln/>
        </p:spPr>
        <p:txBody>
          <a:bodyPr/>
          <a:lstStyle>
            <a:lvl1pPr>
              <a:defRPr/>
            </a:lvl1pPr>
          </a:lstStyle>
          <a:p>
            <a:pPr>
              <a:defRPr/>
            </a:pPr>
            <a:fld id="{64243593-DA32-42DD-A5BF-5C8CE706665E}" type="slidenum">
              <a:rPr lang="fr-CA"/>
              <a:pPr>
                <a:defRPr/>
              </a:pPr>
              <a:t>‹N°›</a:t>
            </a:fld>
            <a:endParaRPr lang="fr-CA" dirty="0"/>
          </a:p>
        </p:txBody>
      </p:sp>
    </p:spTree>
    <p:extLst>
      <p:ext uri="{BB962C8B-B14F-4D97-AF65-F5344CB8AC3E}">
        <p14:creationId xmlns:p14="http://schemas.microsoft.com/office/powerpoint/2010/main" val="28499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e de titre Plusieurs présentateurs">
    <p:spTree>
      <p:nvGrpSpPr>
        <p:cNvPr id="1" name=""/>
        <p:cNvGrpSpPr/>
        <p:nvPr/>
      </p:nvGrpSpPr>
      <p:grpSpPr>
        <a:xfrm>
          <a:off x="0" y="0"/>
          <a:ext cx="0" cy="0"/>
          <a:chOff x="0" y="0"/>
          <a:chExt cx="0" cy="0"/>
        </a:xfrm>
      </p:grpSpPr>
      <p:pic>
        <p:nvPicPr>
          <p:cNvPr id="22" name="Picture 2" descr="L:\Images_Banque_Photos_Vidéos\PROJETS\CLSC Naskapi\Candidature Prix d'excellence Cecobois 2019\Photo 4.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60772"/>
            <a:ext cx="12191999" cy="711877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a:extLst>
              <a:ext uri="{FF2B5EF4-FFF2-40B4-BE49-F238E27FC236}">
                <a16:creationId xmlns:a16="http://schemas.microsoft.com/office/drawing/2014/main" id="{AEB01AC7-7B15-48AD-B3E5-6DF497D3F7F9}"/>
              </a:ext>
            </a:extLst>
          </p:cNvPr>
          <p:cNvSpPr>
            <a:spLocks noGrp="1"/>
          </p:cNvSpPr>
          <p:nvPr>
            <p:ph type="dt" sz="half" idx="10"/>
          </p:nvPr>
        </p:nvSpPr>
        <p:spPr/>
        <p:txBody>
          <a:bodyPr/>
          <a:lstStyle/>
          <a:p>
            <a:fld id="{228994CF-49E9-4BEC-B894-5A7F2AC9C72F}" type="datetimeFigureOut">
              <a:rPr lang="fr-FR" smtClean="0"/>
              <a:t>25/11/2021</a:t>
            </a:fld>
            <a:endParaRPr lang="fr-FR"/>
          </a:p>
        </p:txBody>
      </p:sp>
      <p:sp>
        <p:nvSpPr>
          <p:cNvPr id="5" name="Espace réservé du pied de page 4">
            <a:extLst>
              <a:ext uri="{FF2B5EF4-FFF2-40B4-BE49-F238E27FC236}">
                <a16:creationId xmlns:a16="http://schemas.microsoft.com/office/drawing/2014/main" id="{2EA3FB87-AB70-4548-BA17-075667DBD39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5B1341-7461-4A4F-9C4F-E6FF706367D4}"/>
              </a:ext>
            </a:extLst>
          </p:cNvPr>
          <p:cNvSpPr>
            <a:spLocks noGrp="1"/>
          </p:cNvSpPr>
          <p:nvPr>
            <p:ph type="sldNum" sz="quarter" idx="12"/>
          </p:nvPr>
        </p:nvSpPr>
        <p:spPr/>
        <p:txBody>
          <a:bodyPr/>
          <a:lstStyle/>
          <a:p>
            <a:fld id="{A02BB967-35F4-434B-AA74-2DB4070C56E1}" type="slidenum">
              <a:rPr lang="fr-FR" smtClean="0"/>
              <a:t>‹N°›</a:t>
            </a:fld>
            <a:endParaRPr lang="fr-FR"/>
          </a:p>
        </p:txBody>
      </p:sp>
      <p:sp>
        <p:nvSpPr>
          <p:cNvPr id="33" name="Espace réservé du texte 32">
            <a:extLst>
              <a:ext uri="{FF2B5EF4-FFF2-40B4-BE49-F238E27FC236}">
                <a16:creationId xmlns:a16="http://schemas.microsoft.com/office/drawing/2014/main" id="{42913C4A-7F9C-4D62-85D4-CDCA952E5BA4}"/>
              </a:ext>
            </a:extLst>
          </p:cNvPr>
          <p:cNvSpPr>
            <a:spLocks noGrp="1"/>
          </p:cNvSpPr>
          <p:nvPr>
            <p:ph type="body" sz="quarter" idx="16" hasCustomPrompt="1"/>
          </p:nvPr>
        </p:nvSpPr>
        <p:spPr>
          <a:xfrm>
            <a:off x="838200" y="2915800"/>
            <a:ext cx="3524249" cy="330599"/>
          </a:xfrm>
          <a:solidFill>
            <a:schemeClr val="bg1">
              <a:lumMod val="95000"/>
              <a:alpha val="85000"/>
            </a:schemeClr>
          </a:solidFill>
        </p:spPr>
        <p:txBody>
          <a:bodyPr>
            <a:noAutofit/>
          </a:bodyPr>
          <a:lstStyle>
            <a:lvl1pPr marL="0" indent="0">
              <a:buNone/>
              <a:defRPr sz="2000"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Nom, Titre</a:t>
            </a:r>
          </a:p>
        </p:txBody>
      </p:sp>
      <p:sp>
        <p:nvSpPr>
          <p:cNvPr id="41" name="Espace réservé du texte 32">
            <a:extLst>
              <a:ext uri="{FF2B5EF4-FFF2-40B4-BE49-F238E27FC236}">
                <a16:creationId xmlns:a16="http://schemas.microsoft.com/office/drawing/2014/main" id="{E9F40A53-27BD-4EEF-A78B-8BCACFE73D7E}"/>
              </a:ext>
            </a:extLst>
          </p:cNvPr>
          <p:cNvSpPr>
            <a:spLocks noGrp="1"/>
          </p:cNvSpPr>
          <p:nvPr>
            <p:ph type="body" sz="quarter" idx="17" hasCustomPrompt="1"/>
          </p:nvPr>
        </p:nvSpPr>
        <p:spPr>
          <a:xfrm>
            <a:off x="838200" y="3246398"/>
            <a:ext cx="3524249" cy="349200"/>
          </a:xfrm>
          <a:solidFill>
            <a:schemeClr val="bg1">
              <a:lumMod val="95000"/>
              <a:alpha val="85000"/>
            </a:schemeClr>
          </a:solidFill>
        </p:spPr>
        <p:txBody>
          <a:bodyPr>
            <a:noAutofit/>
          </a:bodyPr>
          <a:lstStyle>
            <a:lvl1pPr marL="0" indent="0">
              <a:buNone/>
              <a:defRPr sz="1800" b="0">
                <a:solidFill>
                  <a:srgbClr val="67B346"/>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Poste</a:t>
            </a:r>
          </a:p>
        </p:txBody>
      </p:sp>
      <p:sp>
        <p:nvSpPr>
          <p:cNvPr id="31" name="Espace réservé du texte 34">
            <a:extLst>
              <a:ext uri="{FF2B5EF4-FFF2-40B4-BE49-F238E27FC236}">
                <a16:creationId xmlns:a16="http://schemas.microsoft.com/office/drawing/2014/main" id="{42F03671-ADF5-48A8-BD46-0C03DCB0EF15}"/>
              </a:ext>
            </a:extLst>
          </p:cNvPr>
          <p:cNvSpPr>
            <a:spLocks noGrp="1"/>
          </p:cNvSpPr>
          <p:nvPr>
            <p:ph type="body" sz="quarter" idx="18" hasCustomPrompt="1"/>
          </p:nvPr>
        </p:nvSpPr>
        <p:spPr>
          <a:xfrm>
            <a:off x="838201" y="1608369"/>
            <a:ext cx="3524250" cy="667278"/>
          </a:xfrm>
          <a:solidFill>
            <a:schemeClr val="bg1">
              <a:lumMod val="95000"/>
              <a:alpha val="85000"/>
            </a:schemeClr>
          </a:solidFill>
        </p:spPr>
        <p:txBody>
          <a:bodyPr>
            <a:noAutofit/>
          </a:bodyPr>
          <a:lstStyle>
            <a:lvl1pPr marL="0" indent="0">
              <a:buNone/>
              <a:defRPr sz="20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Lieu</a:t>
            </a:r>
          </a:p>
        </p:txBody>
      </p:sp>
      <p:sp>
        <p:nvSpPr>
          <p:cNvPr id="40" name="Espace réservé du texte 36">
            <a:extLst>
              <a:ext uri="{FF2B5EF4-FFF2-40B4-BE49-F238E27FC236}">
                <a16:creationId xmlns:a16="http://schemas.microsoft.com/office/drawing/2014/main" id="{6EDF5E8E-62D0-497D-B82E-6C90A7B4CE7F}"/>
              </a:ext>
            </a:extLst>
          </p:cNvPr>
          <p:cNvSpPr>
            <a:spLocks noGrp="1"/>
          </p:cNvSpPr>
          <p:nvPr>
            <p:ph type="body" sz="quarter" idx="19" hasCustomPrompt="1"/>
          </p:nvPr>
        </p:nvSpPr>
        <p:spPr>
          <a:xfrm>
            <a:off x="838202" y="2275647"/>
            <a:ext cx="3524249" cy="510757"/>
          </a:xfrm>
          <a:solidFill>
            <a:schemeClr val="bg1">
              <a:lumMod val="95000"/>
              <a:alpha val="85000"/>
            </a:schemeClr>
          </a:solidFill>
        </p:spPr>
        <p:txBody>
          <a:bodyPr>
            <a:normAutofit/>
          </a:bodyPr>
          <a:lstStyle>
            <a:lvl1pPr marL="0" indent="0">
              <a:buFont typeface="Arial" panose="020B0604020202020204" pitchFamily="34" charset="0"/>
              <a:buNone/>
              <a:defRPr sz="1800">
                <a:solidFill>
                  <a:srgbClr val="67B346"/>
                </a:solidFill>
              </a:defRPr>
            </a:lvl1pPr>
            <a:lvl2pPr marL="342900" indent="0">
              <a:buFont typeface="Arial" panose="020B0604020202020204" pitchFamily="34" charset="0"/>
              <a:buNone/>
              <a:defRPr/>
            </a:lvl2pPr>
            <a:lvl3pPr marL="685800" indent="0">
              <a:buFont typeface="Arial" panose="020B0604020202020204" pitchFamily="34" charset="0"/>
              <a:buNone/>
              <a:defRPr/>
            </a:lvl3pPr>
            <a:lvl4pPr marL="1028700" indent="0">
              <a:buFont typeface="Arial" panose="020B0604020202020204" pitchFamily="34" charset="0"/>
              <a:buNone/>
              <a:defRPr/>
            </a:lvl4pPr>
            <a:lvl5pPr marL="1371600" indent="0">
              <a:buFont typeface="Arial" panose="020B0604020202020204" pitchFamily="34" charset="0"/>
              <a:buNone/>
              <a:defRPr/>
            </a:lvl5pPr>
          </a:lstStyle>
          <a:p>
            <a:pPr lvl="0"/>
            <a:r>
              <a:rPr lang="fr-FR" dirty="0"/>
              <a:t>Date</a:t>
            </a:r>
          </a:p>
        </p:txBody>
      </p:sp>
      <p:sp>
        <p:nvSpPr>
          <p:cNvPr id="37" name="Espace réservé du texte 32">
            <a:extLst>
              <a:ext uri="{FF2B5EF4-FFF2-40B4-BE49-F238E27FC236}">
                <a16:creationId xmlns:a16="http://schemas.microsoft.com/office/drawing/2014/main" id="{30E8E29A-4950-4CEA-A675-3FC09B7F0508}"/>
              </a:ext>
            </a:extLst>
          </p:cNvPr>
          <p:cNvSpPr>
            <a:spLocks noGrp="1"/>
          </p:cNvSpPr>
          <p:nvPr>
            <p:ph type="body" sz="quarter" idx="20" hasCustomPrompt="1"/>
          </p:nvPr>
        </p:nvSpPr>
        <p:spPr>
          <a:xfrm>
            <a:off x="838197" y="3596686"/>
            <a:ext cx="3524250" cy="347951"/>
          </a:xfrm>
          <a:solidFill>
            <a:schemeClr val="bg1">
              <a:lumMod val="95000"/>
              <a:alpha val="85000"/>
            </a:schemeClr>
          </a:solidFill>
        </p:spPr>
        <p:txBody>
          <a:bodyPr>
            <a:noAutofit/>
          </a:bodyPr>
          <a:lstStyle>
            <a:lvl1pPr marL="0" indent="0">
              <a:buNone/>
              <a:defRPr sz="1800" b="0">
                <a:solidFill>
                  <a:srgbClr val="67B346"/>
                </a:solidFill>
              </a:defRPr>
            </a:lvl1pPr>
            <a:lvl2pPr marL="361950" indent="0">
              <a:buNone/>
              <a:defRPr/>
            </a:lvl2pPr>
            <a:lvl3pPr marL="685800" indent="0">
              <a:buNone/>
              <a:defRPr/>
            </a:lvl3pPr>
            <a:lvl4pPr marL="1028700" indent="0">
              <a:buNone/>
              <a:defRPr/>
            </a:lvl4pPr>
            <a:lvl5pPr marL="1371600" indent="0">
              <a:buNone/>
              <a:defRPr/>
            </a:lvl5pPr>
          </a:lstStyle>
          <a:p>
            <a:pPr lvl="0"/>
            <a:r>
              <a:rPr lang="fr-FR" dirty="0"/>
              <a:t>Courriel</a:t>
            </a:r>
          </a:p>
        </p:txBody>
      </p:sp>
      <p:sp>
        <p:nvSpPr>
          <p:cNvPr id="53" name="Espace réservé du texte 32">
            <a:extLst>
              <a:ext uri="{FF2B5EF4-FFF2-40B4-BE49-F238E27FC236}">
                <a16:creationId xmlns:a16="http://schemas.microsoft.com/office/drawing/2014/main" id="{2DC9B3E0-B0D8-4B4A-A9CA-AFFFB21F664B}"/>
              </a:ext>
            </a:extLst>
          </p:cNvPr>
          <p:cNvSpPr>
            <a:spLocks noGrp="1"/>
          </p:cNvSpPr>
          <p:nvPr>
            <p:ph type="body" sz="quarter" idx="21" hasCustomPrompt="1"/>
          </p:nvPr>
        </p:nvSpPr>
        <p:spPr>
          <a:xfrm>
            <a:off x="838194" y="3944637"/>
            <a:ext cx="3524249" cy="330599"/>
          </a:xfrm>
          <a:solidFill>
            <a:schemeClr val="bg1">
              <a:lumMod val="95000"/>
              <a:alpha val="85000"/>
            </a:schemeClr>
          </a:solidFill>
        </p:spPr>
        <p:txBody>
          <a:bodyPr>
            <a:noAutofit/>
          </a:bodyPr>
          <a:lstStyle>
            <a:lvl1pPr marL="0" indent="0">
              <a:buNone/>
              <a:defRPr sz="2000"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Nom, Titre</a:t>
            </a:r>
          </a:p>
        </p:txBody>
      </p:sp>
      <p:sp>
        <p:nvSpPr>
          <p:cNvPr id="54" name="Espace réservé du texte 32">
            <a:extLst>
              <a:ext uri="{FF2B5EF4-FFF2-40B4-BE49-F238E27FC236}">
                <a16:creationId xmlns:a16="http://schemas.microsoft.com/office/drawing/2014/main" id="{B1CB920D-64B9-4B24-9836-C71556FD9DC4}"/>
              </a:ext>
            </a:extLst>
          </p:cNvPr>
          <p:cNvSpPr>
            <a:spLocks noGrp="1"/>
          </p:cNvSpPr>
          <p:nvPr>
            <p:ph type="body" sz="quarter" idx="22" hasCustomPrompt="1"/>
          </p:nvPr>
        </p:nvSpPr>
        <p:spPr>
          <a:xfrm>
            <a:off x="838194" y="4275235"/>
            <a:ext cx="3524249" cy="349200"/>
          </a:xfrm>
          <a:solidFill>
            <a:schemeClr val="bg1">
              <a:lumMod val="95000"/>
              <a:alpha val="85000"/>
            </a:schemeClr>
          </a:solidFill>
        </p:spPr>
        <p:txBody>
          <a:bodyPr>
            <a:noAutofit/>
          </a:bodyPr>
          <a:lstStyle>
            <a:lvl1pPr marL="0" indent="0">
              <a:buNone/>
              <a:defRPr sz="1800" b="0">
                <a:solidFill>
                  <a:srgbClr val="67B346"/>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Poste</a:t>
            </a:r>
          </a:p>
        </p:txBody>
      </p:sp>
      <p:sp>
        <p:nvSpPr>
          <p:cNvPr id="55" name="Espace réservé du texte 32">
            <a:extLst>
              <a:ext uri="{FF2B5EF4-FFF2-40B4-BE49-F238E27FC236}">
                <a16:creationId xmlns:a16="http://schemas.microsoft.com/office/drawing/2014/main" id="{042F383B-1980-4C49-A6CD-420134CE421B}"/>
              </a:ext>
            </a:extLst>
          </p:cNvPr>
          <p:cNvSpPr>
            <a:spLocks noGrp="1"/>
          </p:cNvSpPr>
          <p:nvPr>
            <p:ph type="body" sz="quarter" idx="23" hasCustomPrompt="1"/>
          </p:nvPr>
        </p:nvSpPr>
        <p:spPr>
          <a:xfrm>
            <a:off x="838191" y="4624117"/>
            <a:ext cx="3524250" cy="347951"/>
          </a:xfrm>
          <a:solidFill>
            <a:schemeClr val="bg1">
              <a:lumMod val="95000"/>
              <a:alpha val="85000"/>
            </a:schemeClr>
          </a:solidFill>
        </p:spPr>
        <p:txBody>
          <a:bodyPr>
            <a:noAutofit/>
          </a:bodyPr>
          <a:lstStyle>
            <a:lvl1pPr marL="0" indent="0">
              <a:buNone/>
              <a:defRPr sz="1800" b="0">
                <a:solidFill>
                  <a:srgbClr val="67B346"/>
                </a:solidFill>
              </a:defRPr>
            </a:lvl1pPr>
            <a:lvl2pPr marL="361950" indent="0">
              <a:buNone/>
              <a:defRPr/>
            </a:lvl2pPr>
            <a:lvl3pPr marL="685800" indent="0">
              <a:buNone/>
              <a:defRPr/>
            </a:lvl3pPr>
            <a:lvl4pPr marL="1028700" indent="0">
              <a:buNone/>
              <a:defRPr/>
            </a:lvl4pPr>
            <a:lvl5pPr marL="1371600" indent="0">
              <a:buNone/>
              <a:defRPr/>
            </a:lvl5pPr>
          </a:lstStyle>
          <a:p>
            <a:pPr lvl="0"/>
            <a:r>
              <a:rPr lang="fr-FR" dirty="0"/>
              <a:t>Courriel</a:t>
            </a:r>
          </a:p>
        </p:txBody>
      </p:sp>
      <p:sp>
        <p:nvSpPr>
          <p:cNvPr id="56" name="Espace réservé du texte 32">
            <a:extLst>
              <a:ext uri="{FF2B5EF4-FFF2-40B4-BE49-F238E27FC236}">
                <a16:creationId xmlns:a16="http://schemas.microsoft.com/office/drawing/2014/main" id="{804B878C-BF1B-47A1-8EE3-6284FD4BCFC5}"/>
              </a:ext>
            </a:extLst>
          </p:cNvPr>
          <p:cNvSpPr>
            <a:spLocks noGrp="1"/>
          </p:cNvSpPr>
          <p:nvPr>
            <p:ph type="body" sz="quarter" idx="24" hasCustomPrompt="1"/>
          </p:nvPr>
        </p:nvSpPr>
        <p:spPr>
          <a:xfrm>
            <a:off x="838194" y="4970980"/>
            <a:ext cx="3524249" cy="330599"/>
          </a:xfrm>
          <a:solidFill>
            <a:schemeClr val="bg1">
              <a:lumMod val="95000"/>
              <a:alpha val="85000"/>
            </a:schemeClr>
          </a:solidFill>
        </p:spPr>
        <p:txBody>
          <a:bodyPr>
            <a:noAutofit/>
          </a:bodyPr>
          <a:lstStyle>
            <a:lvl1pPr marL="0" indent="0">
              <a:buNone/>
              <a:defRPr sz="2000" b="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Nom, Titre</a:t>
            </a:r>
          </a:p>
        </p:txBody>
      </p:sp>
      <p:sp>
        <p:nvSpPr>
          <p:cNvPr id="57" name="Espace réservé du texte 32">
            <a:extLst>
              <a:ext uri="{FF2B5EF4-FFF2-40B4-BE49-F238E27FC236}">
                <a16:creationId xmlns:a16="http://schemas.microsoft.com/office/drawing/2014/main" id="{E5D5FBC9-EB01-4BC0-B9EC-F495AF6F93C9}"/>
              </a:ext>
            </a:extLst>
          </p:cNvPr>
          <p:cNvSpPr>
            <a:spLocks noGrp="1"/>
          </p:cNvSpPr>
          <p:nvPr>
            <p:ph type="body" sz="quarter" idx="25" hasCustomPrompt="1"/>
          </p:nvPr>
        </p:nvSpPr>
        <p:spPr>
          <a:xfrm>
            <a:off x="838194" y="5301578"/>
            <a:ext cx="3524249" cy="349200"/>
          </a:xfrm>
          <a:solidFill>
            <a:schemeClr val="bg1">
              <a:lumMod val="95000"/>
              <a:alpha val="85000"/>
            </a:schemeClr>
          </a:solidFill>
        </p:spPr>
        <p:txBody>
          <a:bodyPr>
            <a:noAutofit/>
          </a:bodyPr>
          <a:lstStyle>
            <a:lvl1pPr marL="0" indent="0">
              <a:buNone/>
              <a:defRPr sz="1800" b="0">
                <a:solidFill>
                  <a:srgbClr val="67B346"/>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Poste</a:t>
            </a:r>
          </a:p>
        </p:txBody>
      </p:sp>
      <p:sp>
        <p:nvSpPr>
          <p:cNvPr id="58" name="Espace réservé du texte 32">
            <a:extLst>
              <a:ext uri="{FF2B5EF4-FFF2-40B4-BE49-F238E27FC236}">
                <a16:creationId xmlns:a16="http://schemas.microsoft.com/office/drawing/2014/main" id="{B18139CB-E1BD-47F2-82DA-8974E7FD34D5}"/>
              </a:ext>
            </a:extLst>
          </p:cNvPr>
          <p:cNvSpPr>
            <a:spLocks noGrp="1"/>
          </p:cNvSpPr>
          <p:nvPr>
            <p:ph type="body" sz="quarter" idx="26" hasCustomPrompt="1"/>
          </p:nvPr>
        </p:nvSpPr>
        <p:spPr>
          <a:xfrm>
            <a:off x="838191" y="5651866"/>
            <a:ext cx="3524250" cy="347951"/>
          </a:xfrm>
          <a:solidFill>
            <a:schemeClr val="bg1">
              <a:lumMod val="95000"/>
              <a:alpha val="85000"/>
            </a:schemeClr>
          </a:solidFill>
        </p:spPr>
        <p:txBody>
          <a:bodyPr>
            <a:noAutofit/>
          </a:bodyPr>
          <a:lstStyle>
            <a:lvl1pPr marL="0" indent="0">
              <a:buNone/>
              <a:defRPr sz="1800" b="0">
                <a:solidFill>
                  <a:srgbClr val="67B346"/>
                </a:solidFill>
              </a:defRPr>
            </a:lvl1pPr>
            <a:lvl2pPr marL="361950" indent="0">
              <a:buNone/>
              <a:defRPr/>
            </a:lvl2pPr>
            <a:lvl3pPr marL="685800" indent="0">
              <a:buNone/>
              <a:defRPr/>
            </a:lvl3pPr>
            <a:lvl4pPr marL="1028700" indent="0">
              <a:buNone/>
              <a:defRPr/>
            </a:lvl4pPr>
            <a:lvl5pPr marL="1371600" indent="0">
              <a:buNone/>
              <a:defRPr/>
            </a:lvl5pPr>
          </a:lstStyle>
          <a:p>
            <a:pPr lvl="0"/>
            <a:r>
              <a:rPr lang="fr-FR" dirty="0"/>
              <a:t>Courriel</a:t>
            </a:r>
          </a:p>
        </p:txBody>
      </p:sp>
      <p:sp>
        <p:nvSpPr>
          <p:cNvPr id="28" name="Rectangle 27">
            <a:extLst>
              <a:ext uri="{FF2B5EF4-FFF2-40B4-BE49-F238E27FC236}">
                <a16:creationId xmlns:a16="http://schemas.microsoft.com/office/drawing/2014/main" id="{1B483E9B-6CC1-4064-8A09-9FD8B77666E3}"/>
              </a:ext>
            </a:extLst>
          </p:cNvPr>
          <p:cNvSpPr/>
          <p:nvPr userDrawn="1"/>
        </p:nvSpPr>
        <p:spPr>
          <a:xfrm>
            <a:off x="5218612" y="6503229"/>
            <a:ext cx="1754776" cy="276999"/>
          </a:xfrm>
          <a:prstGeom prst="rect">
            <a:avLst/>
          </a:prstGeom>
        </p:spPr>
        <p:txBody>
          <a:bodyPr wrap="none">
            <a:spAutoFit/>
          </a:bodyPr>
          <a:lstStyle/>
          <a:p>
            <a:pPr algn="r" fontAlgn="auto">
              <a:spcBef>
                <a:spcPts val="0"/>
              </a:spcBef>
              <a:spcAft>
                <a:spcPts val="0"/>
              </a:spcAft>
            </a:pPr>
            <a:r>
              <a:rPr lang="fr-FR" sz="1200" dirty="0">
                <a:solidFill>
                  <a:schemeClr val="bg1"/>
                </a:solidFill>
                <a:latin typeface="Calibri" pitchFamily="34" charset="0"/>
                <a:cs typeface="+mn-cs"/>
              </a:rPr>
              <a:t>Photo: Stéphane Groleau</a:t>
            </a:r>
            <a:endParaRPr lang="fr-CA" sz="1200" dirty="0">
              <a:solidFill>
                <a:schemeClr val="bg1"/>
              </a:solidFill>
              <a:latin typeface="Calibri" pitchFamily="34" charset="0"/>
              <a:cs typeface="+mn-cs"/>
            </a:endParaRPr>
          </a:p>
        </p:txBody>
      </p:sp>
      <p:sp>
        <p:nvSpPr>
          <p:cNvPr id="35" name="Rectangle 34">
            <a:extLst>
              <a:ext uri="{FF2B5EF4-FFF2-40B4-BE49-F238E27FC236}">
                <a16:creationId xmlns:a16="http://schemas.microsoft.com/office/drawing/2014/main" id="{E3763761-D89C-4725-8D8E-9C7867DDDA47}"/>
              </a:ext>
            </a:extLst>
          </p:cNvPr>
          <p:cNvSpPr/>
          <p:nvPr userDrawn="1"/>
        </p:nvSpPr>
        <p:spPr>
          <a:xfrm>
            <a:off x="10087155" y="5652366"/>
            <a:ext cx="2104845" cy="1066667"/>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titre 1">
            <a:extLst>
              <a:ext uri="{FF2B5EF4-FFF2-40B4-BE49-F238E27FC236}">
                <a16:creationId xmlns:a16="http://schemas.microsoft.com/office/drawing/2014/main" id="{FEFBE0B2-5BB9-4F6D-B7FC-D310BCF921AD}"/>
              </a:ext>
            </a:extLst>
          </p:cNvPr>
          <p:cNvSpPr>
            <a:spLocks noGrp="1"/>
          </p:cNvSpPr>
          <p:nvPr>
            <p:ph type="title" hasCustomPrompt="1"/>
          </p:nvPr>
        </p:nvSpPr>
        <p:spPr>
          <a:xfrm>
            <a:off x="838200" y="363600"/>
            <a:ext cx="10515600" cy="1121346"/>
          </a:xfrm>
          <a:prstGeom prst="rect">
            <a:avLst/>
          </a:prstGeom>
          <a:solidFill>
            <a:schemeClr val="bg1">
              <a:lumMod val="95000"/>
              <a:alpha val="85000"/>
            </a:schemeClr>
          </a:solidFill>
        </p:spPr>
        <p:txBody>
          <a:bodyPr vert="horz" lIns="91440" tIns="45720" rIns="91440" bIns="45720" rtlCol="0" anchor="t">
            <a:normAutofit/>
          </a:bodyPr>
          <a:lstStyle>
            <a:lvl1pPr>
              <a:defRPr sz="4800" b="0">
                <a:solidFill>
                  <a:schemeClr val="tx1"/>
                </a:solidFill>
                <a:latin typeface="+mn-lt"/>
              </a:defRPr>
            </a:lvl1pPr>
          </a:lstStyle>
          <a:p>
            <a:r>
              <a:rPr lang="fr-FR" dirty="0"/>
              <a:t>TITRE</a:t>
            </a:r>
          </a:p>
        </p:txBody>
      </p:sp>
      <p:sp>
        <p:nvSpPr>
          <p:cNvPr id="38" name="Espace réservé du texte 30">
            <a:extLst>
              <a:ext uri="{FF2B5EF4-FFF2-40B4-BE49-F238E27FC236}">
                <a16:creationId xmlns:a16="http://schemas.microsoft.com/office/drawing/2014/main" id="{7F228FD2-E7CF-4837-9C50-23E77512300B}"/>
              </a:ext>
            </a:extLst>
          </p:cNvPr>
          <p:cNvSpPr>
            <a:spLocks noGrp="1"/>
          </p:cNvSpPr>
          <p:nvPr>
            <p:ph type="body" sz="quarter" idx="15" hasCustomPrompt="1"/>
          </p:nvPr>
        </p:nvSpPr>
        <p:spPr>
          <a:xfrm>
            <a:off x="838202" y="1018800"/>
            <a:ext cx="10515599" cy="468114"/>
          </a:xfrm>
          <a:noFill/>
        </p:spPr>
        <p:txBody>
          <a:bodyPr>
            <a:normAutofit/>
          </a:bodyPr>
          <a:lstStyle>
            <a:lvl1pPr marL="0" indent="0">
              <a:buNone/>
              <a:defRPr sz="2800">
                <a:solidFill>
                  <a:srgbClr val="67B346"/>
                </a:solidFill>
              </a:defRPr>
            </a:lvl1pPr>
            <a:lvl2pPr marL="342900" indent="0">
              <a:buNone/>
              <a:defRPr/>
            </a:lvl2pPr>
            <a:lvl3pPr marL="685800" indent="0">
              <a:buNone/>
              <a:defRPr/>
            </a:lvl3pPr>
            <a:lvl4pPr marL="1028700" indent="0">
              <a:buNone/>
              <a:defRPr/>
            </a:lvl4pPr>
            <a:lvl5pPr marL="1371600" indent="0">
              <a:buNone/>
              <a:defRPr/>
            </a:lvl5pPr>
          </a:lstStyle>
          <a:p>
            <a:pPr lvl="0"/>
            <a:r>
              <a:rPr lang="fr-FR" dirty="0"/>
              <a:t>DEUXIÈME PARTIE DU TITRE (SI NECESSAIRE)</a:t>
            </a:r>
          </a:p>
        </p:txBody>
      </p:sp>
      <p:pic>
        <p:nvPicPr>
          <p:cNvPr id="39" name="Image 38">
            <a:extLst>
              <a:ext uri="{FF2B5EF4-FFF2-40B4-BE49-F238E27FC236}">
                <a16:creationId xmlns:a16="http://schemas.microsoft.com/office/drawing/2014/main" id="{A002BBCE-06C2-4B24-8EAD-8FC108A509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77618" y="5751961"/>
            <a:ext cx="1896374" cy="898282"/>
          </a:xfrm>
          <a:prstGeom prst="rect">
            <a:avLst/>
          </a:prstGeom>
        </p:spPr>
      </p:pic>
    </p:spTree>
    <p:extLst>
      <p:ext uri="{BB962C8B-B14F-4D97-AF65-F5344CB8AC3E}">
        <p14:creationId xmlns:p14="http://schemas.microsoft.com/office/powerpoint/2010/main" val="66945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n présentation">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2AE5DCB-1331-41DB-9820-F4CEF1D48D19}"/>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Espace réservé du titre 1">
            <a:extLst>
              <a:ext uri="{FF2B5EF4-FFF2-40B4-BE49-F238E27FC236}">
                <a16:creationId xmlns:a16="http://schemas.microsoft.com/office/drawing/2014/main" id="{39187E19-9C13-48CD-9AF7-7EDACD060425}"/>
              </a:ext>
            </a:extLst>
          </p:cNvPr>
          <p:cNvSpPr>
            <a:spLocks noGrp="1"/>
          </p:cNvSpPr>
          <p:nvPr>
            <p:ph type="title" hasCustomPrompt="1"/>
          </p:nvPr>
        </p:nvSpPr>
        <p:spPr>
          <a:xfrm>
            <a:off x="838200" y="363600"/>
            <a:ext cx="10515600" cy="833152"/>
          </a:xfrm>
          <a:prstGeom prst="rect">
            <a:avLst/>
          </a:prstGeom>
          <a:solidFill>
            <a:schemeClr val="bg1">
              <a:lumMod val="95000"/>
              <a:alpha val="85000"/>
            </a:schemeClr>
          </a:solidFill>
        </p:spPr>
        <p:txBody>
          <a:bodyPr vert="horz" lIns="91440" tIns="45720" rIns="91440" bIns="45720" rtlCol="0" anchor="t">
            <a:normAutofit/>
          </a:bodyPr>
          <a:lstStyle>
            <a:lvl1pPr>
              <a:defRPr sz="4800" b="0">
                <a:solidFill>
                  <a:schemeClr val="tx1"/>
                </a:solidFill>
                <a:latin typeface="+mn-lt"/>
              </a:defRPr>
            </a:lvl1pPr>
          </a:lstStyle>
          <a:p>
            <a:r>
              <a:rPr lang="fr-FR" dirty="0"/>
              <a:t>TITRE</a:t>
            </a:r>
          </a:p>
        </p:txBody>
      </p:sp>
      <p:sp>
        <p:nvSpPr>
          <p:cNvPr id="3" name="Espace réservé du contenu 2">
            <a:extLst>
              <a:ext uri="{FF2B5EF4-FFF2-40B4-BE49-F238E27FC236}">
                <a16:creationId xmlns:a16="http://schemas.microsoft.com/office/drawing/2014/main" id="{D4580EE6-5B88-4DA1-A165-A5A46A9A7B17}"/>
              </a:ext>
            </a:extLst>
          </p:cNvPr>
          <p:cNvSpPr>
            <a:spLocks noGrp="1"/>
          </p:cNvSpPr>
          <p:nvPr>
            <p:ph idx="1" hasCustomPrompt="1"/>
          </p:nvPr>
        </p:nvSpPr>
        <p:spPr>
          <a:xfrm>
            <a:off x="838200" y="1728000"/>
            <a:ext cx="10515600" cy="4392000"/>
          </a:xfrm>
          <a:solidFill>
            <a:schemeClr val="bg1">
              <a:lumMod val="95000"/>
              <a:alpha val="85000"/>
            </a:schemeClr>
          </a:solidFill>
        </p:spPr>
        <p:txBody>
          <a:bodyPr anchor="t">
            <a:normAutofit/>
          </a:bodyPr>
          <a:lstStyle>
            <a:lvl1pPr marL="266700" indent="-266700">
              <a:lnSpc>
                <a:spcPct val="100000"/>
              </a:lnSpc>
              <a:defRPr sz="2800"/>
            </a:lvl1pPr>
            <a:lvl2pPr>
              <a:lnSpc>
                <a:spcPct val="100000"/>
              </a:lnSpc>
              <a:defRPr sz="2400"/>
            </a:lvl2pPr>
            <a:lvl3pPr>
              <a:lnSpc>
                <a:spcPct val="100000"/>
              </a:lnSpc>
              <a:defRPr sz="1800"/>
            </a:lvl3pPr>
            <a:lvl4pPr>
              <a:lnSpc>
                <a:spcPct val="100000"/>
              </a:lnSpc>
              <a:defRPr sz="1600"/>
            </a:lvl4pPr>
            <a:lvl5pPr>
              <a:lnSpc>
                <a:spcPct val="100000"/>
              </a:lnSpc>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A5603E4A-18C3-4952-B3E7-932671BB0851}"/>
              </a:ext>
            </a:extLst>
          </p:cNvPr>
          <p:cNvSpPr>
            <a:spLocks noGrp="1"/>
          </p:cNvSpPr>
          <p:nvPr>
            <p:ph type="dt" sz="half" idx="10"/>
          </p:nvPr>
        </p:nvSpPr>
        <p:spPr/>
        <p:txBody>
          <a:bodyPr/>
          <a:lstStyle/>
          <a:p>
            <a:fld id="{228994CF-49E9-4BEC-B894-5A7F2AC9C72F}" type="datetimeFigureOut">
              <a:rPr lang="fr-FR" smtClean="0"/>
              <a:t>25/11/2021</a:t>
            </a:fld>
            <a:endParaRPr lang="fr-FR"/>
          </a:p>
        </p:txBody>
      </p:sp>
      <p:sp>
        <p:nvSpPr>
          <p:cNvPr id="5" name="Espace réservé du pied de page 4">
            <a:extLst>
              <a:ext uri="{FF2B5EF4-FFF2-40B4-BE49-F238E27FC236}">
                <a16:creationId xmlns:a16="http://schemas.microsoft.com/office/drawing/2014/main" id="{C5867CF9-0D3E-4419-A1AB-1AC5775F8D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47F81A-920B-4330-8E09-C0CFE6623A83}"/>
              </a:ext>
            </a:extLst>
          </p:cNvPr>
          <p:cNvSpPr>
            <a:spLocks noGrp="1"/>
          </p:cNvSpPr>
          <p:nvPr>
            <p:ph type="sldNum" sz="quarter" idx="12"/>
          </p:nvPr>
        </p:nvSpPr>
        <p:spPr/>
        <p:txBody>
          <a:bodyPr/>
          <a:lstStyle/>
          <a:p>
            <a:fld id="{A02BB967-35F4-434B-AA74-2DB4070C56E1}" type="slidenum">
              <a:rPr lang="fr-FR" smtClean="0"/>
              <a:t>‹N°›</a:t>
            </a:fld>
            <a:endParaRPr lang="fr-FR"/>
          </a:p>
        </p:txBody>
      </p:sp>
      <p:sp>
        <p:nvSpPr>
          <p:cNvPr id="13" name="Rectangle 12">
            <a:extLst>
              <a:ext uri="{FF2B5EF4-FFF2-40B4-BE49-F238E27FC236}">
                <a16:creationId xmlns:a16="http://schemas.microsoft.com/office/drawing/2014/main" id="{FB59C0C0-3453-4699-8914-2286AC4E9098}"/>
              </a:ext>
            </a:extLst>
          </p:cNvPr>
          <p:cNvSpPr/>
          <p:nvPr userDrawn="1"/>
        </p:nvSpPr>
        <p:spPr>
          <a:xfrm>
            <a:off x="5209968" y="6451963"/>
            <a:ext cx="1621086" cy="276999"/>
          </a:xfrm>
          <a:prstGeom prst="rect">
            <a:avLst/>
          </a:prstGeom>
        </p:spPr>
        <p:txBody>
          <a:bodyPr wrap="none">
            <a:spAutoFit/>
          </a:bodyPr>
          <a:lstStyle/>
          <a:p>
            <a:pPr algn="r" fontAlgn="auto">
              <a:spcBef>
                <a:spcPts val="0"/>
              </a:spcBef>
              <a:spcAft>
                <a:spcPts val="0"/>
              </a:spcAft>
            </a:pPr>
            <a:r>
              <a:rPr lang="fr-FR" sz="1200" dirty="0">
                <a:solidFill>
                  <a:schemeClr val="bg1"/>
                </a:solidFill>
                <a:latin typeface="Calibri" pitchFamily="34" charset="0"/>
                <a:cs typeface="+mn-cs"/>
              </a:rPr>
              <a:t>Photo: Adrien Williams</a:t>
            </a:r>
            <a:endParaRPr lang="fr-CA" sz="1200" dirty="0">
              <a:solidFill>
                <a:schemeClr val="bg1"/>
              </a:solidFill>
              <a:latin typeface="Calibri" pitchFamily="34" charset="0"/>
              <a:cs typeface="+mn-cs"/>
            </a:endParaRPr>
          </a:p>
        </p:txBody>
      </p:sp>
    </p:spTree>
    <p:extLst>
      <p:ext uri="{BB962C8B-B14F-4D97-AF65-F5344CB8AC3E}">
        <p14:creationId xmlns:p14="http://schemas.microsoft.com/office/powerpoint/2010/main" val="239013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F5FA4E7-873B-473D-AF8D-678D6D5CD44C}"/>
              </a:ext>
            </a:extLst>
          </p:cNvPr>
          <p:cNvSpPr>
            <a:spLocks noGrp="1"/>
          </p:cNvSpPr>
          <p:nvPr>
            <p:ph type="body" idx="1"/>
          </p:nvPr>
        </p:nvSpPr>
        <p:spPr>
          <a:xfrm>
            <a:off x="838200" y="1595887"/>
            <a:ext cx="10515600" cy="45810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itre 1">
            <a:extLst>
              <a:ext uri="{FF2B5EF4-FFF2-40B4-BE49-F238E27FC236}">
                <a16:creationId xmlns:a16="http://schemas.microsoft.com/office/drawing/2014/main" id="{C6D41E60-880D-4B73-B0D5-14E68707B6D8}"/>
              </a:ext>
            </a:extLst>
          </p:cNvPr>
          <p:cNvSpPr>
            <a:spLocks noGrp="1"/>
          </p:cNvSpPr>
          <p:nvPr>
            <p:ph type="title"/>
          </p:nvPr>
        </p:nvSpPr>
        <p:spPr>
          <a:xfrm>
            <a:off x="479376" y="337232"/>
            <a:ext cx="10908291" cy="687610"/>
          </a:xfrm>
          <a:prstGeom prst="rect">
            <a:avLst/>
          </a:prstGeom>
          <a:solidFill>
            <a:schemeClr val="bg1">
              <a:lumMod val="95000"/>
              <a:alpha val="85000"/>
            </a:schemeClr>
          </a:solidFill>
        </p:spPr>
        <p:txBody>
          <a:bodyPr vert="horz" lIns="91440" tIns="45720" rIns="91440" bIns="45720" rtlCol="0" anchor="t">
            <a:noAutofit/>
          </a:bodyPr>
          <a:lstStyle/>
          <a:p>
            <a:r>
              <a:rPr lang="fr-FR" dirty="0"/>
              <a:t>Modifiez le style du titre</a:t>
            </a:r>
          </a:p>
        </p:txBody>
      </p:sp>
      <p:sp>
        <p:nvSpPr>
          <p:cNvPr id="4" name="Espace réservé de la date 3">
            <a:extLst>
              <a:ext uri="{FF2B5EF4-FFF2-40B4-BE49-F238E27FC236}">
                <a16:creationId xmlns:a16="http://schemas.microsoft.com/office/drawing/2014/main" id="{DA54FBB0-9F78-4E23-AE38-4BFEB62CEAB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8994CF-49E9-4BEC-B894-5A7F2AC9C72F}" type="datetimeFigureOut">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25/11/2021</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6667F662-226C-44EC-ABFD-FFDCEB7C260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7E0D890F-23E8-44C3-A1E7-AAAFF5E548B2}"/>
              </a:ext>
            </a:extLst>
          </p:cNvPr>
          <p:cNvSpPr>
            <a:spLocks noGrp="1"/>
          </p:cNvSpPr>
          <p:nvPr>
            <p:ph type="sldNum" sz="quarter" idx="4"/>
          </p:nvPr>
        </p:nvSpPr>
        <p:spPr>
          <a:xfrm>
            <a:off x="8610601" y="6356352"/>
            <a:ext cx="92446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2BB967-35F4-434B-AA74-2DB4070C56E1}"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06D12655-CFD4-482D-9C59-1D1F53C14E2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733465" y="6314970"/>
            <a:ext cx="1735246" cy="365125"/>
          </a:xfrm>
          <a:prstGeom prst="rect">
            <a:avLst/>
          </a:prstGeom>
        </p:spPr>
      </p:pic>
    </p:spTree>
    <p:extLst>
      <p:ext uri="{BB962C8B-B14F-4D97-AF65-F5344CB8AC3E}">
        <p14:creationId xmlns:p14="http://schemas.microsoft.com/office/powerpoint/2010/main" val="896892242"/>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6" r:id="rId3"/>
    <p:sldLayoutId id="2147483659" r:id="rId4"/>
    <p:sldLayoutId id="2147483660" r:id="rId5"/>
    <p:sldLayoutId id="2147483661" r:id="rId6"/>
    <p:sldLayoutId id="2147483662" r:id="rId7"/>
    <p:sldLayoutId id="2147483663" r:id="rId8"/>
    <p:sldLayoutId id="2147483664" r:id="rId9"/>
  </p:sldLayoutIdLst>
  <p:txStyles>
    <p:titleStyle>
      <a:lvl1pPr algn="l" defTabSz="685800" rtl="0" eaLnBrk="1" latinLnBrk="0" hangingPunct="1">
        <a:lnSpc>
          <a:spcPct val="90000"/>
        </a:lnSpc>
        <a:spcBef>
          <a:spcPct val="0"/>
        </a:spcBef>
        <a:buNone/>
        <a:defRPr lang="fr-FR" sz="4800" b="0" kern="1200" dirty="0" smtClean="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750"/>
        </a:spcBef>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mailto:fchaurette@cecobois.com" TargetMode="External"/><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fif"/><Relationship Id="rId5" Type="http://schemas.openxmlformats.org/officeDocument/2006/relationships/image" Target="../media/image69.jpg"/><Relationship Id="rId4" Type="http://schemas.openxmlformats.org/officeDocument/2006/relationships/image" Target="../media/image68.jfif"/></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f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hyperlink" Target="https://en.wikipedia.org/wiki/Buckminster_Fuller" TargetMode="External"/><Relationship Id="rId5" Type="http://schemas.openxmlformats.org/officeDocument/2006/relationships/hyperlink" Target="https://en.wikipedia.org/wiki/Geodesic_dome" TargetMode="External"/><Relationship Id="rId4" Type="http://schemas.openxmlformats.org/officeDocument/2006/relationships/hyperlink" Target="https://en.wikipedia.org/wiki/Biosph%C3%A8r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jfif"/></Relationships>
</file>

<file path=ppt/slides/_rels/slide2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jpg"/></Relationships>
</file>

<file path=ppt/slides/_rels/slide3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7.xml"/><Relationship Id="rId4" Type="http://schemas.openxmlformats.org/officeDocument/2006/relationships/image" Target="../media/image117.jpg"/></Relationships>
</file>

<file path=ppt/slides/_rels/slide3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4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g"/></Relationships>
</file>

<file path=ppt/slides/_rels/slide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0.jpg"/><Relationship Id="rId4" Type="http://schemas.openxmlformats.org/officeDocument/2006/relationships/image" Target="../media/image159.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37284C-4435-4D4B-B129-723BF70A510A}"/>
              </a:ext>
            </a:extLst>
          </p:cNvPr>
          <p:cNvSpPr>
            <a:spLocks noGrp="1"/>
          </p:cNvSpPr>
          <p:nvPr>
            <p:ph type="title"/>
          </p:nvPr>
        </p:nvSpPr>
        <p:spPr>
          <a:xfrm>
            <a:off x="0" y="68845"/>
            <a:ext cx="12192000" cy="687610"/>
          </a:xfrm>
        </p:spPr>
        <p:txBody>
          <a:bodyPr/>
          <a:lstStyle/>
          <a:p>
            <a:pPr>
              <a:lnSpc>
                <a:spcPct val="100000"/>
              </a:lnSpc>
              <a:spcBef>
                <a:spcPts val="750"/>
              </a:spcBef>
            </a:pPr>
            <a:r>
              <a:rPr lang="fr-CA" sz="4400" dirty="0">
                <a:solidFill>
                  <a:srgbClr val="92D050"/>
                </a:solidFill>
                <a:ea typeface="+mn-lt"/>
                <a:cs typeface="+mn-lt"/>
              </a:rPr>
              <a:t>  Pros du bois                                             </a:t>
            </a:r>
            <a:r>
              <a:rPr lang="fr-CA" sz="2000" dirty="0">
                <a:solidFill>
                  <a:schemeClr val="bg2">
                    <a:lumMod val="50000"/>
                  </a:schemeClr>
                </a:solidFill>
                <a:ea typeface="+mn-lt"/>
                <a:cs typeface="+mn-lt"/>
              </a:rPr>
              <a:t>26 novembre 2001</a:t>
            </a:r>
            <a:br>
              <a:rPr lang="fr-CA" dirty="0">
                <a:solidFill>
                  <a:srgbClr val="000000"/>
                </a:solidFill>
                <a:ea typeface="+mn-lt"/>
                <a:cs typeface="+mn-lt"/>
              </a:rPr>
            </a:br>
            <a:r>
              <a:rPr lang="fr-CA" dirty="0">
                <a:solidFill>
                  <a:srgbClr val="000000"/>
                </a:solidFill>
                <a:ea typeface="+mn-lt"/>
                <a:cs typeface="+mn-lt"/>
              </a:rPr>
              <a:t>  </a:t>
            </a:r>
            <a:r>
              <a:rPr lang="fr-CA" b="1" dirty="0">
                <a:solidFill>
                  <a:schemeClr val="accent3">
                    <a:lumMod val="75000"/>
                  </a:schemeClr>
                </a:solidFill>
                <a:ea typeface="+mn-lt"/>
                <a:cs typeface="+mn-lt"/>
              </a:rPr>
              <a:t>les revêtements extérieurs en bois</a:t>
            </a:r>
            <a:br>
              <a:rPr lang="fr-CA" dirty="0">
                <a:ea typeface="+mn-lt"/>
                <a:cs typeface="+mn-lt"/>
              </a:rPr>
            </a:br>
            <a:br>
              <a:rPr lang="fr-CA" dirty="0">
                <a:ea typeface="+mn-lt"/>
                <a:cs typeface="+mn-lt"/>
              </a:rPr>
            </a:br>
            <a:endParaRPr lang="fr-CA" dirty="0">
              <a:ea typeface="+mn-lt"/>
              <a:cs typeface="+mn-lt"/>
            </a:endParaRPr>
          </a:p>
        </p:txBody>
      </p:sp>
      <p:sp>
        <p:nvSpPr>
          <p:cNvPr id="7" name="Text Placeholder 7">
            <a:extLst>
              <a:ext uri="{FF2B5EF4-FFF2-40B4-BE49-F238E27FC236}">
                <a16:creationId xmlns:a16="http://schemas.microsoft.com/office/drawing/2014/main" id="{8A812806-419D-46B2-A8F0-52F2FF83936B}"/>
              </a:ext>
            </a:extLst>
          </p:cNvPr>
          <p:cNvSpPr txBox="1">
            <a:spLocks/>
          </p:cNvSpPr>
          <p:nvPr/>
        </p:nvSpPr>
        <p:spPr>
          <a:xfrm>
            <a:off x="241983" y="1628801"/>
            <a:ext cx="3207723" cy="1156098"/>
          </a:xfrm>
          <a:prstGeom prst="rect">
            <a:avLst/>
          </a:prstGeom>
          <a:solidFill>
            <a:schemeClr val="bg1">
              <a:lumMod val="95000"/>
            </a:schemeClr>
          </a:solidFill>
        </p:spPr>
        <p:txBody>
          <a:bodyPr vert="horz" lIns="91440" tIns="45720" rIns="91440" bIns="45720" rtlCol="0" anchor="t">
            <a:noAutofit/>
          </a:bodyPr>
          <a:lstStyle>
            <a:lvl1pPr marL="171450" indent="-171450" algn="l" defTabSz="685800" rtl="0" eaLnBrk="1" latinLnBrk="0" hangingPunct="1">
              <a:lnSpc>
                <a:spcPct val="100000"/>
              </a:lnSpc>
              <a:spcBef>
                <a:spcPts val="750"/>
              </a:spcBef>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CA" b="1" dirty="0"/>
              <a:t>Benoit Béland, architecte</a:t>
            </a:r>
            <a:endParaRPr lang="fr-CA" b="1" dirty="0">
              <a:cs typeface="Calibri"/>
            </a:endParaRPr>
          </a:p>
          <a:p>
            <a:pPr marL="0" indent="0">
              <a:buNone/>
            </a:pPr>
            <a:r>
              <a:rPr lang="fr-CA" sz="1800" dirty="0">
                <a:solidFill>
                  <a:srgbClr val="92D050"/>
                </a:solidFill>
                <a:ea typeface="+mn-lt"/>
                <a:cs typeface="+mn-lt"/>
              </a:rPr>
              <a:t>Conseiller technique, Cecobois</a:t>
            </a:r>
          </a:p>
          <a:p>
            <a:pPr marL="0" indent="0">
              <a:buNone/>
            </a:pPr>
            <a:r>
              <a:rPr lang="fr-CA" sz="1600" dirty="0">
                <a:ea typeface="+mn-lt"/>
                <a:cs typeface="+mn-lt"/>
                <a:hlinkClick r:id="rId3"/>
              </a:rPr>
              <a:t>benoit.beland@cecobois.com</a:t>
            </a:r>
            <a:endParaRPr lang="fr-CA" dirty="0">
              <a:cs typeface="Calibri" panose="020F0502020204030204"/>
            </a:endParaRPr>
          </a:p>
        </p:txBody>
      </p:sp>
      <p:pic>
        <p:nvPicPr>
          <p:cNvPr id="8" name="Image 7" descr="Une image contenant ciel, extérieur, bâtiment, grand&#10;&#10;Description générée automatiquement">
            <a:extLst>
              <a:ext uri="{FF2B5EF4-FFF2-40B4-BE49-F238E27FC236}">
                <a16:creationId xmlns:a16="http://schemas.microsoft.com/office/drawing/2014/main" id="{00923219-E095-48CC-B741-B475A691BED1}"/>
              </a:ext>
            </a:extLst>
          </p:cNvPr>
          <p:cNvPicPr>
            <a:picLocks noChangeAspect="1"/>
          </p:cNvPicPr>
          <p:nvPr/>
        </p:nvPicPr>
        <p:blipFill rotWithShape="1">
          <a:blip r:embed="rId4">
            <a:extLst>
              <a:ext uri="{28A0092B-C50C-407E-A947-70E740481C1C}">
                <a14:useLocalDpi xmlns:a14="http://schemas.microsoft.com/office/drawing/2010/main" val="0"/>
              </a:ext>
            </a:extLst>
          </a:blip>
          <a:srcRect l="27415" t="4389" r="44737" b="11363"/>
          <a:stretch/>
        </p:blipFill>
        <p:spPr>
          <a:xfrm>
            <a:off x="1873684" y="3068960"/>
            <a:ext cx="1527753" cy="3556988"/>
          </a:xfrm>
          <a:prstGeom prst="rect">
            <a:avLst/>
          </a:prstGeom>
        </p:spPr>
      </p:pic>
      <p:pic>
        <p:nvPicPr>
          <p:cNvPr id="9" name="Image 4" descr="Une image contenant ciel, extérieur, bâtiment&#10;&#10;Description générée automatiquement">
            <a:extLst>
              <a:ext uri="{FF2B5EF4-FFF2-40B4-BE49-F238E27FC236}">
                <a16:creationId xmlns:a16="http://schemas.microsoft.com/office/drawing/2014/main" id="{3407969E-B04F-4966-A199-C7650BAF772F}"/>
              </a:ext>
            </a:extLst>
          </p:cNvPr>
          <p:cNvPicPr>
            <a:picLocks noChangeAspect="1"/>
          </p:cNvPicPr>
          <p:nvPr/>
        </p:nvPicPr>
        <p:blipFill rotWithShape="1">
          <a:blip r:embed="rId5"/>
          <a:srcRect l="8654" t="51324" r="61987" b="3774"/>
          <a:stretch/>
        </p:blipFill>
        <p:spPr>
          <a:xfrm>
            <a:off x="8937471" y="980729"/>
            <a:ext cx="3254529" cy="3312368"/>
          </a:xfrm>
          <a:prstGeom prst="rect">
            <a:avLst/>
          </a:prstGeom>
        </p:spPr>
      </p:pic>
      <p:pic>
        <p:nvPicPr>
          <p:cNvPr id="15" name="Image 14" descr="Une image contenant arbre, extérieur&#10;&#10;Description générée automatiquement">
            <a:extLst>
              <a:ext uri="{FF2B5EF4-FFF2-40B4-BE49-F238E27FC236}">
                <a16:creationId xmlns:a16="http://schemas.microsoft.com/office/drawing/2014/main" id="{1B20A457-2AFD-4B35-ADEF-B64BF57962F1}"/>
              </a:ext>
            </a:extLst>
          </p:cNvPr>
          <p:cNvPicPr>
            <a:picLocks noChangeAspect="1"/>
          </p:cNvPicPr>
          <p:nvPr/>
        </p:nvPicPr>
        <p:blipFill rotWithShape="1">
          <a:blip r:embed="rId6">
            <a:extLst>
              <a:ext uri="{28A0092B-C50C-407E-A947-70E740481C1C}">
                <a14:useLocalDpi xmlns:a14="http://schemas.microsoft.com/office/drawing/2010/main" val="0"/>
              </a:ext>
            </a:extLst>
          </a:blip>
          <a:srcRect l="13379" t="7053" r="59738" b="671"/>
          <a:stretch/>
        </p:blipFill>
        <p:spPr>
          <a:xfrm>
            <a:off x="6799671" y="1605880"/>
            <a:ext cx="2001152" cy="4980316"/>
          </a:xfrm>
          <a:prstGeom prst="rect">
            <a:avLst/>
          </a:prstGeom>
        </p:spPr>
      </p:pic>
      <p:pic>
        <p:nvPicPr>
          <p:cNvPr id="17" name="Image 16" descr="Une image contenant herbe, bâtiment, extérieur, ciel&#10;&#10;Description générée automatiquement">
            <a:extLst>
              <a:ext uri="{FF2B5EF4-FFF2-40B4-BE49-F238E27FC236}">
                <a16:creationId xmlns:a16="http://schemas.microsoft.com/office/drawing/2014/main" id="{34B7E7E2-D234-4C1D-9A4C-D58F266907C7}"/>
              </a:ext>
            </a:extLst>
          </p:cNvPr>
          <p:cNvPicPr>
            <a:picLocks noChangeAspect="1"/>
          </p:cNvPicPr>
          <p:nvPr/>
        </p:nvPicPr>
        <p:blipFill rotWithShape="1">
          <a:blip r:embed="rId7">
            <a:extLst>
              <a:ext uri="{28A0092B-C50C-407E-A947-70E740481C1C}">
                <a14:useLocalDpi xmlns:a14="http://schemas.microsoft.com/office/drawing/2010/main" val="0"/>
              </a:ext>
            </a:extLst>
          </a:blip>
          <a:srcRect l="84301" b="50367"/>
          <a:stretch/>
        </p:blipFill>
        <p:spPr>
          <a:xfrm>
            <a:off x="262192" y="3068960"/>
            <a:ext cx="1461860" cy="3556988"/>
          </a:xfrm>
          <a:prstGeom prst="rect">
            <a:avLst/>
          </a:prstGeom>
        </p:spPr>
      </p:pic>
      <p:pic>
        <p:nvPicPr>
          <p:cNvPr id="11" name="Image 10" descr="Une image contenant herbe, ciel, bâtiment, extérieur&#10;&#10;Description générée automatiquement">
            <a:extLst>
              <a:ext uri="{FF2B5EF4-FFF2-40B4-BE49-F238E27FC236}">
                <a16:creationId xmlns:a16="http://schemas.microsoft.com/office/drawing/2014/main" id="{D7EDAC19-C71B-426B-B2F7-65BC2CD1C72F}"/>
              </a:ext>
            </a:extLst>
          </p:cNvPr>
          <p:cNvPicPr>
            <a:picLocks noChangeAspect="1"/>
          </p:cNvPicPr>
          <p:nvPr/>
        </p:nvPicPr>
        <p:blipFill rotWithShape="1">
          <a:blip r:embed="rId8">
            <a:extLst>
              <a:ext uri="{28A0092B-C50C-407E-A947-70E740481C1C}">
                <a14:useLocalDpi xmlns:a14="http://schemas.microsoft.com/office/drawing/2010/main" val="0"/>
              </a:ext>
            </a:extLst>
          </a:blip>
          <a:srcRect l="25777" t="50629" r="44728" b="18964"/>
          <a:stretch/>
        </p:blipFill>
        <p:spPr>
          <a:xfrm>
            <a:off x="3600080" y="1628801"/>
            <a:ext cx="3071921" cy="2016224"/>
          </a:xfrm>
          <a:prstGeom prst="rect">
            <a:avLst/>
          </a:prstGeom>
        </p:spPr>
      </p:pic>
      <p:pic>
        <p:nvPicPr>
          <p:cNvPr id="6" name="Image 5">
            <a:extLst>
              <a:ext uri="{FF2B5EF4-FFF2-40B4-BE49-F238E27FC236}">
                <a16:creationId xmlns:a16="http://schemas.microsoft.com/office/drawing/2014/main" id="{ECD21572-2E8B-4264-99EB-FE431224AD3C}"/>
              </a:ext>
            </a:extLst>
          </p:cNvPr>
          <p:cNvPicPr>
            <a:picLocks noChangeAspect="1"/>
          </p:cNvPicPr>
          <p:nvPr/>
        </p:nvPicPr>
        <p:blipFill rotWithShape="1">
          <a:blip r:embed="rId9"/>
          <a:srcRect l="5898" t="1383" r="34124" b="-1383"/>
          <a:stretch/>
        </p:blipFill>
        <p:spPr>
          <a:xfrm>
            <a:off x="3600080" y="3841917"/>
            <a:ext cx="3071921" cy="2784031"/>
          </a:xfrm>
          <a:prstGeom prst="rect">
            <a:avLst/>
          </a:prstGeom>
        </p:spPr>
      </p:pic>
      <p:pic>
        <p:nvPicPr>
          <p:cNvPr id="3" name="Image 2">
            <a:extLst>
              <a:ext uri="{FF2B5EF4-FFF2-40B4-BE49-F238E27FC236}">
                <a16:creationId xmlns:a16="http://schemas.microsoft.com/office/drawing/2014/main" id="{7235595F-953C-4A69-B7ED-AA86923D458A}"/>
              </a:ext>
            </a:extLst>
          </p:cNvPr>
          <p:cNvPicPr>
            <a:picLocks noChangeAspect="1"/>
          </p:cNvPicPr>
          <p:nvPr/>
        </p:nvPicPr>
        <p:blipFill rotWithShape="1">
          <a:blip r:embed="rId10"/>
          <a:srcRect l="28210" t="30433" r="15629" b="40930"/>
          <a:stretch/>
        </p:blipFill>
        <p:spPr>
          <a:xfrm>
            <a:off x="8937471" y="4582471"/>
            <a:ext cx="3254080" cy="1687460"/>
          </a:xfrm>
          <a:prstGeom prst="rect">
            <a:avLst/>
          </a:prstGeom>
        </p:spPr>
      </p:pic>
      <p:sp>
        <p:nvSpPr>
          <p:cNvPr id="13" name="ZoneTexte 12">
            <a:extLst>
              <a:ext uri="{FF2B5EF4-FFF2-40B4-BE49-F238E27FC236}">
                <a16:creationId xmlns:a16="http://schemas.microsoft.com/office/drawing/2014/main" id="{0B848561-A68F-4A47-9FC3-3D477EA8955B}"/>
              </a:ext>
            </a:extLst>
          </p:cNvPr>
          <p:cNvSpPr txBox="1"/>
          <p:nvPr/>
        </p:nvSpPr>
        <p:spPr>
          <a:xfrm>
            <a:off x="4162732" y="3564918"/>
            <a:ext cx="2229465" cy="276999"/>
          </a:xfrm>
          <a:prstGeom prst="rect">
            <a:avLst/>
          </a:prstGeom>
          <a:noFill/>
        </p:spPr>
        <p:txBody>
          <a:bodyPr wrap="square">
            <a:spAutoFit/>
          </a:bodyPr>
          <a:lstStyle/>
          <a:p>
            <a:r>
              <a:rPr kumimoji="0" lang="fr-CA" sz="12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photo ABCP architectes</a:t>
            </a:r>
            <a:endParaRPr lang="fr-CA" sz="1200" dirty="0"/>
          </a:p>
        </p:txBody>
      </p:sp>
      <p:sp>
        <p:nvSpPr>
          <p:cNvPr id="16" name="ZoneTexte 15">
            <a:extLst>
              <a:ext uri="{FF2B5EF4-FFF2-40B4-BE49-F238E27FC236}">
                <a16:creationId xmlns:a16="http://schemas.microsoft.com/office/drawing/2014/main" id="{0D0750D3-E5AB-4E75-A402-7DA3CD1EF3E6}"/>
              </a:ext>
            </a:extLst>
          </p:cNvPr>
          <p:cNvSpPr txBox="1"/>
          <p:nvPr/>
        </p:nvSpPr>
        <p:spPr>
          <a:xfrm>
            <a:off x="9121617" y="4229324"/>
            <a:ext cx="306993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photo Nature Humaine architecture+design</a:t>
            </a:r>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1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B0E40-EE51-4111-8821-CDF267466F72}"/>
              </a:ext>
            </a:extLst>
          </p:cNvPr>
          <p:cNvSpPr>
            <a:spLocks noGrp="1"/>
          </p:cNvSpPr>
          <p:nvPr>
            <p:ph type="title"/>
          </p:nvPr>
        </p:nvSpPr>
        <p:spPr>
          <a:xfrm>
            <a:off x="479376" y="337232"/>
            <a:ext cx="10908291" cy="787512"/>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2400" b="0" i="0" u="none" strike="noStrike" kern="1200" cap="none" spc="0" normalizeH="0" baseline="0" noProof="0" dirty="0">
                <a:ln>
                  <a:noFill/>
                </a:ln>
                <a:solidFill>
                  <a:prstClr val="black"/>
                </a:solidFill>
                <a:effectLst/>
                <a:uLnTx/>
                <a:uFillTx/>
                <a:latin typeface="HelveticaNeueLTStd-Roman"/>
                <a:ea typeface="+mj-ea"/>
                <a:cs typeface="+mj-cs"/>
              </a:rPr>
              <a:t>Guide </a:t>
            </a:r>
            <a:r>
              <a:rPr kumimoji="0" lang="fr-CA" sz="2400" b="0" i="0" u="none" strike="noStrike" kern="1200" cap="none" spc="0" normalizeH="0" baseline="0" noProof="0" dirty="0">
                <a:ln>
                  <a:noFill/>
                </a:ln>
                <a:solidFill>
                  <a:srgbClr val="00B050"/>
                </a:solidFill>
                <a:effectLst/>
                <a:uLnTx/>
                <a:uFillTx/>
                <a:latin typeface="HelveticaNeueLTStd-Roman"/>
                <a:ea typeface="+mj-ea"/>
                <a:cs typeface="+mj-cs"/>
              </a:rPr>
              <a:t>(Cecobois) </a:t>
            </a:r>
            <a:r>
              <a:rPr kumimoji="0" lang="fr-CA" sz="2400" b="0" i="0" u="none" strike="noStrike" kern="1200" cap="none" spc="0" normalizeH="0" baseline="0" noProof="0" dirty="0">
                <a:ln>
                  <a:noFill/>
                </a:ln>
                <a:solidFill>
                  <a:prstClr val="black"/>
                </a:solidFill>
                <a:effectLst/>
                <a:uLnTx/>
                <a:uFillTx/>
                <a:latin typeface="HelveticaNeueLTStd-Roman"/>
                <a:ea typeface="+mj-ea"/>
                <a:cs typeface="+mj-cs"/>
              </a:rPr>
              <a:t>des meilleures pratiques d’installation du revêtement extérieur en bois massif, </a:t>
            </a:r>
            <a:r>
              <a:rPr kumimoji="0" lang="fr-CA" sz="2400" b="0" i="0" u="none" strike="noStrike" kern="1200" cap="none" spc="0" normalizeH="0" baseline="0" noProof="0" dirty="0">
                <a:ln>
                  <a:noFill/>
                </a:ln>
                <a:solidFill>
                  <a:srgbClr val="00B050"/>
                </a:solidFill>
                <a:effectLst/>
                <a:uLnTx/>
                <a:uFillTx/>
                <a:latin typeface="HelveticaNeueLTStd-Roman"/>
                <a:ea typeface="+mj-ea"/>
                <a:cs typeface="+mj-cs"/>
              </a:rPr>
              <a:t>2</a:t>
            </a:r>
            <a:r>
              <a:rPr kumimoji="0" lang="fr-CA" sz="2400" b="0" i="0" u="none" strike="noStrike" kern="1200" cap="none" spc="0" normalizeH="0" baseline="30000" noProof="0" dirty="0">
                <a:ln>
                  <a:noFill/>
                </a:ln>
                <a:solidFill>
                  <a:srgbClr val="00B050"/>
                </a:solidFill>
                <a:effectLst/>
                <a:uLnTx/>
                <a:uFillTx/>
                <a:latin typeface="HelveticaNeueLTStd-Roman"/>
                <a:ea typeface="+mj-ea"/>
                <a:cs typeface="+mj-cs"/>
              </a:rPr>
              <a:t>e</a:t>
            </a:r>
            <a:r>
              <a:rPr kumimoji="0" lang="fr-CA" sz="2400" b="0" i="0" u="none" strike="noStrike" kern="1200" cap="none" spc="0" normalizeH="0" baseline="0" noProof="0" dirty="0">
                <a:ln>
                  <a:noFill/>
                </a:ln>
                <a:solidFill>
                  <a:srgbClr val="00B050"/>
                </a:solidFill>
                <a:effectLst/>
                <a:uLnTx/>
                <a:uFillTx/>
                <a:latin typeface="HelveticaNeueLTStd-Roman"/>
                <a:ea typeface="+mj-ea"/>
                <a:cs typeface="+mj-cs"/>
              </a:rPr>
              <a:t> édition</a:t>
            </a:r>
            <a:endParaRPr lang="fr-CA" dirty="0"/>
          </a:p>
        </p:txBody>
      </p:sp>
      <p:sp>
        <p:nvSpPr>
          <p:cNvPr id="7" name="ZoneTexte 6">
            <a:extLst>
              <a:ext uri="{FF2B5EF4-FFF2-40B4-BE49-F238E27FC236}">
                <a16:creationId xmlns:a16="http://schemas.microsoft.com/office/drawing/2014/main" id="{14BE3099-5CB7-43A3-8262-CDB4706FA5DD}"/>
              </a:ext>
            </a:extLst>
          </p:cNvPr>
          <p:cNvSpPr txBox="1"/>
          <p:nvPr/>
        </p:nvSpPr>
        <p:spPr>
          <a:xfrm>
            <a:off x="4367808" y="1412776"/>
            <a:ext cx="3740378" cy="1569660"/>
          </a:xfrm>
          <a:prstGeom prst="rect">
            <a:avLst/>
          </a:prstGeom>
          <a:noFill/>
        </p:spPr>
        <p:txBody>
          <a:bodyPr wrap="square">
            <a:spAutoFit/>
          </a:bodyPr>
          <a:lstStyle/>
          <a:p>
            <a:pPr algn="l"/>
            <a:r>
              <a:rPr lang="fr-CA" sz="1200" b="0" i="0" u="none" strike="noStrike" baseline="0" dirty="0">
                <a:solidFill>
                  <a:srgbClr val="7BC243"/>
                </a:solidFill>
              </a:rPr>
              <a:t>1.5.4 Fixation des fourrures</a:t>
            </a:r>
          </a:p>
          <a:p>
            <a:pPr algn="l"/>
            <a:r>
              <a:rPr lang="fr-CA" sz="1200" b="0" i="0" u="none" strike="noStrike" baseline="0" dirty="0">
                <a:solidFill>
                  <a:srgbClr val="000000"/>
                </a:solidFill>
              </a:rPr>
              <a:t>Les fourrures doivent être fixées solidement à l’ossature</a:t>
            </a:r>
          </a:p>
          <a:p>
            <a:pPr algn="l"/>
            <a:r>
              <a:rPr lang="fr-CA" sz="1200" b="0" i="0" u="none" strike="noStrike" baseline="0" dirty="0">
                <a:solidFill>
                  <a:srgbClr val="000000"/>
                </a:solidFill>
              </a:rPr>
              <a:t>du mur. Il est recommandé que la fixation pénètre</a:t>
            </a:r>
          </a:p>
          <a:p>
            <a:pPr algn="l"/>
            <a:r>
              <a:rPr lang="fr-CA" sz="1200" b="0" i="0" u="none" strike="noStrike" baseline="0" dirty="0">
                <a:solidFill>
                  <a:srgbClr val="000000"/>
                </a:solidFill>
              </a:rPr>
              <a:t>l’ossature solide d’au moins 32 mm (1 ¼ po) de</a:t>
            </a:r>
          </a:p>
          <a:p>
            <a:pPr algn="l"/>
            <a:r>
              <a:rPr lang="fr-CA" sz="1200" b="0" i="0" u="none" strike="noStrike" baseline="0" dirty="0">
                <a:solidFill>
                  <a:srgbClr val="000000"/>
                </a:solidFill>
              </a:rPr>
              <a:t>profondeur. </a:t>
            </a:r>
          </a:p>
          <a:p>
            <a:pPr algn="l"/>
            <a:r>
              <a:rPr lang="fr-CA" sz="1200" b="0" i="0" u="none" strike="noStrike" baseline="0" dirty="0">
                <a:solidFill>
                  <a:srgbClr val="000000"/>
                </a:solidFill>
              </a:rPr>
              <a:t>Le type de fixation recommandé est le clou vrillé résiné.</a:t>
            </a:r>
          </a:p>
          <a:p>
            <a:pPr algn="l"/>
            <a:r>
              <a:rPr lang="fr-CA" sz="1200" b="0" i="0" u="none" strike="noStrike" baseline="0" dirty="0">
                <a:solidFill>
                  <a:srgbClr val="000000"/>
                </a:solidFill>
              </a:rPr>
              <a:t>Deux (2) clous sont installés aux bouts des fourrures</a:t>
            </a:r>
          </a:p>
          <a:p>
            <a:pPr algn="l"/>
            <a:r>
              <a:rPr lang="fr-CA" sz="1200" b="0" i="0" u="none" strike="noStrike" baseline="0" dirty="0">
                <a:solidFill>
                  <a:srgbClr val="000000"/>
                </a:solidFill>
              </a:rPr>
              <a:t>puis un (1) clou à tous les 300 mm (12 po) d’espacement</a:t>
            </a:r>
          </a:p>
        </p:txBody>
      </p:sp>
      <p:sp>
        <p:nvSpPr>
          <p:cNvPr id="9" name="ZoneTexte 8">
            <a:extLst>
              <a:ext uri="{FF2B5EF4-FFF2-40B4-BE49-F238E27FC236}">
                <a16:creationId xmlns:a16="http://schemas.microsoft.com/office/drawing/2014/main" id="{05E312DE-02EE-457D-92CD-F5F71CDA3B29}"/>
              </a:ext>
            </a:extLst>
          </p:cNvPr>
          <p:cNvSpPr txBox="1"/>
          <p:nvPr/>
        </p:nvSpPr>
        <p:spPr>
          <a:xfrm>
            <a:off x="627430" y="1439113"/>
            <a:ext cx="3740378" cy="1569660"/>
          </a:xfrm>
          <a:prstGeom prst="rect">
            <a:avLst/>
          </a:prstGeom>
          <a:noFill/>
        </p:spPr>
        <p:txBody>
          <a:bodyPr wrap="square">
            <a:spAutoFit/>
          </a:bodyPr>
          <a:lstStyle/>
          <a:p>
            <a:pPr algn="l"/>
            <a:r>
              <a:rPr lang="fr-CA" sz="1200" b="0" i="0" u="none" strike="noStrike" baseline="0" dirty="0">
                <a:solidFill>
                  <a:srgbClr val="7BC243"/>
                </a:solidFill>
              </a:rPr>
              <a:t>1.5.3 Surface de revêtement de</a:t>
            </a:r>
          </a:p>
          <a:p>
            <a:pPr algn="l"/>
            <a:r>
              <a:rPr lang="fr-CA" sz="1200" b="0" i="0" u="none" strike="noStrike" baseline="0" dirty="0">
                <a:solidFill>
                  <a:srgbClr val="7BC243"/>
                </a:solidFill>
              </a:rPr>
              <a:t>plus de 6 mètres de hauteur</a:t>
            </a:r>
          </a:p>
          <a:p>
            <a:pPr algn="l"/>
            <a:r>
              <a:rPr lang="fr-CA" sz="1200" b="0" i="0" u="none" strike="noStrike" baseline="0" dirty="0">
                <a:solidFill>
                  <a:srgbClr val="000000"/>
                </a:solidFill>
              </a:rPr>
              <a:t>• Soit augmenter l’épaisseur des fourrures et</a:t>
            </a:r>
          </a:p>
          <a:p>
            <a:pPr algn="l"/>
            <a:r>
              <a:rPr lang="fr-CA" sz="1200" b="0" i="0" u="none" strike="noStrike" baseline="0" dirty="0">
                <a:solidFill>
                  <a:srgbClr val="000000"/>
                </a:solidFill>
              </a:rPr>
              <a:t>l’ouverture au haut et au bas des murs ;</a:t>
            </a:r>
          </a:p>
          <a:p>
            <a:pPr algn="l"/>
            <a:r>
              <a:rPr lang="fr-CA" sz="1200" b="0" i="0" u="none" strike="noStrike" baseline="0" dirty="0">
                <a:solidFill>
                  <a:srgbClr val="000000"/>
                </a:solidFill>
              </a:rPr>
              <a:t>• Soit compartimenter, en interrompant et expulsant</a:t>
            </a:r>
          </a:p>
          <a:p>
            <a:pPr algn="l"/>
            <a:r>
              <a:rPr lang="fr-CA" sz="1200" b="0" i="0" u="none" strike="noStrike" baseline="0" dirty="0">
                <a:solidFill>
                  <a:srgbClr val="000000"/>
                </a:solidFill>
              </a:rPr>
              <a:t>la lame d’air par l’intégration de nouvelles</a:t>
            </a:r>
          </a:p>
          <a:p>
            <a:pPr algn="l"/>
            <a:r>
              <a:rPr lang="fr-CA" sz="1200" b="0" i="0" u="none" strike="noStrike" baseline="0" dirty="0">
                <a:solidFill>
                  <a:srgbClr val="000000"/>
                </a:solidFill>
              </a:rPr>
              <a:t>ouvertures et sorties d’air à chaque section</a:t>
            </a:r>
          </a:p>
          <a:p>
            <a:pPr algn="l"/>
            <a:r>
              <a:rPr lang="fr-CA" sz="1200" b="0" i="0" u="none" strike="noStrike" baseline="0" dirty="0">
                <a:solidFill>
                  <a:srgbClr val="000000"/>
                </a:solidFill>
              </a:rPr>
              <a:t>de mur (maximum de 6 mètres). Figure 16</a:t>
            </a:r>
            <a:endParaRPr lang="fr-CA" sz="1200" dirty="0"/>
          </a:p>
        </p:txBody>
      </p:sp>
      <p:pic>
        <p:nvPicPr>
          <p:cNvPr id="4" name="Image 3">
            <a:extLst>
              <a:ext uri="{FF2B5EF4-FFF2-40B4-BE49-F238E27FC236}">
                <a16:creationId xmlns:a16="http://schemas.microsoft.com/office/drawing/2014/main" id="{D6CA1D16-9EDC-422B-ADFE-E68FEA2A5E30}"/>
              </a:ext>
            </a:extLst>
          </p:cNvPr>
          <p:cNvPicPr>
            <a:picLocks noChangeAspect="1"/>
          </p:cNvPicPr>
          <p:nvPr/>
        </p:nvPicPr>
        <p:blipFill rotWithShape="1">
          <a:blip r:embed="rId2"/>
          <a:srcRect r="3705"/>
          <a:stretch/>
        </p:blipFill>
        <p:spPr>
          <a:xfrm>
            <a:off x="395238" y="2946586"/>
            <a:ext cx="4784460" cy="3911414"/>
          </a:xfrm>
          <a:prstGeom prst="rect">
            <a:avLst/>
          </a:prstGeom>
        </p:spPr>
      </p:pic>
      <p:sp>
        <p:nvSpPr>
          <p:cNvPr id="10" name="ZoneTexte 9">
            <a:extLst>
              <a:ext uri="{FF2B5EF4-FFF2-40B4-BE49-F238E27FC236}">
                <a16:creationId xmlns:a16="http://schemas.microsoft.com/office/drawing/2014/main" id="{5220E56F-8D99-4386-9812-FB650557A680}"/>
              </a:ext>
            </a:extLst>
          </p:cNvPr>
          <p:cNvSpPr txBox="1"/>
          <p:nvPr/>
        </p:nvSpPr>
        <p:spPr>
          <a:xfrm>
            <a:off x="5857279" y="5154929"/>
            <a:ext cx="2618928" cy="1200329"/>
          </a:xfrm>
          <a:prstGeom prst="rect">
            <a:avLst/>
          </a:prstGeom>
          <a:noFill/>
        </p:spPr>
        <p:txBody>
          <a:bodyPr wrap="square">
            <a:spAutoFit/>
          </a:bodyPr>
          <a:lstStyle/>
          <a:p>
            <a:pPr algn="l"/>
            <a:r>
              <a:rPr lang="fr-CA" sz="900" b="0" i="0" u="none" strike="noStrike" baseline="0" dirty="0">
                <a:latin typeface="HelveticaNeueLTStd-Lt"/>
              </a:rPr>
              <a:t>Au-dessus de l’ouverture :</a:t>
            </a:r>
          </a:p>
          <a:p>
            <a:pPr algn="l"/>
            <a:r>
              <a:rPr lang="fr-CA" sz="900" b="0" i="0" u="none" strike="noStrike" baseline="0" dirty="0">
                <a:latin typeface="HelveticaNeueLTStd-Lt"/>
              </a:rPr>
              <a:t>• 25 mm (1 po) entre le solin et la fourrure</a:t>
            </a:r>
          </a:p>
          <a:p>
            <a:pPr algn="l"/>
            <a:r>
              <a:rPr lang="fr-CA" sz="900" b="0" i="0" u="none" strike="noStrike" baseline="0" dirty="0">
                <a:latin typeface="HelveticaNeueLTStd-Lt"/>
              </a:rPr>
              <a:t>• 10 mm (3/8 po) entre le solin et le revêtement</a:t>
            </a:r>
          </a:p>
          <a:p>
            <a:pPr algn="l"/>
            <a:r>
              <a:rPr lang="fr-CA" sz="900" b="0" i="0" u="none" strike="noStrike" baseline="0" dirty="0">
                <a:latin typeface="HelveticaNeueLTStd-Lt"/>
              </a:rPr>
              <a:t>Sur les cotés :</a:t>
            </a:r>
          </a:p>
          <a:p>
            <a:pPr algn="l"/>
            <a:r>
              <a:rPr lang="fr-CA" sz="900" b="0" i="0" u="none" strike="noStrike" baseline="0" dirty="0">
                <a:latin typeface="HelveticaNeueLTStd-Lt"/>
              </a:rPr>
              <a:t>• 12 mm (½ po) entre le cadre et la fourrure</a:t>
            </a:r>
          </a:p>
          <a:p>
            <a:pPr algn="l"/>
            <a:r>
              <a:rPr lang="fr-CA" sz="900" b="0" i="0" u="none" strike="noStrike" baseline="0" dirty="0">
                <a:latin typeface="HelveticaNeueLTStd-Lt"/>
              </a:rPr>
              <a:t>Sous l’ouverture :</a:t>
            </a:r>
          </a:p>
          <a:p>
            <a:pPr algn="l"/>
            <a:r>
              <a:rPr lang="fr-CA" sz="900" b="0" i="0" u="none" strike="noStrike" baseline="0" dirty="0">
                <a:latin typeface="HelveticaNeueLTStd-Lt"/>
              </a:rPr>
              <a:t>• 12 mm (½ po) entre le cadre et la fourrure</a:t>
            </a:r>
          </a:p>
          <a:p>
            <a:pPr algn="l"/>
            <a:r>
              <a:rPr lang="fr-CA" sz="900" b="0" i="0" u="none" strike="noStrike" baseline="0" dirty="0">
                <a:latin typeface="HelveticaNeueLTStd-Lt"/>
              </a:rPr>
              <a:t>• 10 mm (3/8 po) entre le revêtement et le solin</a:t>
            </a:r>
            <a:endParaRPr lang="fr-CA" dirty="0"/>
          </a:p>
        </p:txBody>
      </p:sp>
      <p:pic>
        <p:nvPicPr>
          <p:cNvPr id="11" name="Image 10">
            <a:extLst>
              <a:ext uri="{FF2B5EF4-FFF2-40B4-BE49-F238E27FC236}">
                <a16:creationId xmlns:a16="http://schemas.microsoft.com/office/drawing/2014/main" id="{18497D4F-0F01-4F2D-946D-2C8FF3281685}"/>
              </a:ext>
            </a:extLst>
          </p:cNvPr>
          <p:cNvPicPr>
            <a:picLocks noChangeAspect="1"/>
          </p:cNvPicPr>
          <p:nvPr/>
        </p:nvPicPr>
        <p:blipFill>
          <a:blip r:embed="rId3"/>
          <a:stretch>
            <a:fillRect/>
          </a:stretch>
        </p:blipFill>
        <p:spPr>
          <a:xfrm>
            <a:off x="5410775" y="3039036"/>
            <a:ext cx="2938588" cy="1971875"/>
          </a:xfrm>
          <a:prstGeom prst="rect">
            <a:avLst/>
          </a:prstGeom>
        </p:spPr>
      </p:pic>
      <p:pic>
        <p:nvPicPr>
          <p:cNvPr id="13" name="Image 12">
            <a:extLst>
              <a:ext uri="{FF2B5EF4-FFF2-40B4-BE49-F238E27FC236}">
                <a16:creationId xmlns:a16="http://schemas.microsoft.com/office/drawing/2014/main" id="{C6D3E806-323A-4B12-B6C4-B35633D23D87}"/>
              </a:ext>
            </a:extLst>
          </p:cNvPr>
          <p:cNvPicPr>
            <a:picLocks noChangeAspect="1"/>
          </p:cNvPicPr>
          <p:nvPr/>
        </p:nvPicPr>
        <p:blipFill rotWithShape="1">
          <a:blip r:embed="rId4"/>
          <a:srcRect l="-1705" r="-1" b="8368"/>
          <a:stretch/>
        </p:blipFill>
        <p:spPr>
          <a:xfrm>
            <a:off x="8940539" y="3974056"/>
            <a:ext cx="2856223" cy="2361747"/>
          </a:xfrm>
          <a:prstGeom prst="rect">
            <a:avLst/>
          </a:prstGeom>
        </p:spPr>
      </p:pic>
      <p:pic>
        <p:nvPicPr>
          <p:cNvPr id="15" name="Image 14">
            <a:extLst>
              <a:ext uri="{FF2B5EF4-FFF2-40B4-BE49-F238E27FC236}">
                <a16:creationId xmlns:a16="http://schemas.microsoft.com/office/drawing/2014/main" id="{7AAFF0D8-3246-49B8-BE42-746810A9BDB1}"/>
              </a:ext>
            </a:extLst>
          </p:cNvPr>
          <p:cNvPicPr>
            <a:picLocks noChangeAspect="1"/>
          </p:cNvPicPr>
          <p:nvPr/>
        </p:nvPicPr>
        <p:blipFill rotWithShape="1">
          <a:blip r:embed="rId5"/>
          <a:srcRect t="9126"/>
          <a:stretch/>
        </p:blipFill>
        <p:spPr>
          <a:xfrm>
            <a:off x="8746589" y="1156796"/>
            <a:ext cx="3127724" cy="2868178"/>
          </a:xfrm>
          <a:prstGeom prst="rect">
            <a:avLst/>
          </a:prstGeom>
        </p:spPr>
      </p:pic>
    </p:spTree>
    <p:extLst>
      <p:ext uri="{BB962C8B-B14F-4D97-AF65-F5344CB8AC3E}">
        <p14:creationId xmlns:p14="http://schemas.microsoft.com/office/powerpoint/2010/main" val="771848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950107-6AB0-4DB2-9E15-D30F87E63C25}"/>
              </a:ext>
            </a:extLst>
          </p:cNvPr>
          <p:cNvSpPr>
            <a:spLocks noGrp="1"/>
          </p:cNvSpPr>
          <p:nvPr>
            <p:ph type="title"/>
          </p:nvPr>
        </p:nvSpPr>
        <p:spPr>
          <a:xfrm>
            <a:off x="479376" y="337232"/>
            <a:ext cx="10908291" cy="787512"/>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2400" b="0" i="0" u="none" strike="noStrike" kern="1200" cap="none" spc="0" normalizeH="0" baseline="0" noProof="0" dirty="0">
                <a:ln>
                  <a:noFill/>
                </a:ln>
                <a:solidFill>
                  <a:prstClr val="black"/>
                </a:solidFill>
                <a:effectLst/>
                <a:uLnTx/>
                <a:uFillTx/>
                <a:latin typeface="HelveticaNeueLTStd-Roman"/>
                <a:ea typeface="+mj-ea"/>
                <a:cs typeface="+mj-cs"/>
              </a:rPr>
              <a:t>Guide </a:t>
            </a:r>
            <a:r>
              <a:rPr kumimoji="0" lang="fr-CA" sz="2400" b="0" i="0" u="none" strike="noStrike" kern="1200" cap="none" spc="0" normalizeH="0" baseline="0" noProof="0" dirty="0">
                <a:ln>
                  <a:noFill/>
                </a:ln>
                <a:solidFill>
                  <a:srgbClr val="00B050"/>
                </a:solidFill>
                <a:effectLst/>
                <a:uLnTx/>
                <a:uFillTx/>
                <a:latin typeface="HelveticaNeueLTStd-Roman"/>
                <a:ea typeface="+mj-ea"/>
                <a:cs typeface="+mj-cs"/>
              </a:rPr>
              <a:t>(Cecobois) </a:t>
            </a:r>
            <a:r>
              <a:rPr kumimoji="0" lang="fr-CA" sz="2400" b="0" i="0" u="none" strike="noStrike" kern="1200" cap="none" spc="0" normalizeH="0" baseline="0" noProof="0" dirty="0">
                <a:ln>
                  <a:noFill/>
                </a:ln>
                <a:solidFill>
                  <a:prstClr val="black"/>
                </a:solidFill>
                <a:effectLst/>
                <a:uLnTx/>
                <a:uFillTx/>
                <a:latin typeface="HelveticaNeueLTStd-Roman"/>
                <a:ea typeface="+mj-ea"/>
                <a:cs typeface="+mj-cs"/>
              </a:rPr>
              <a:t>des meilleures pratiques d’installation du revêtement extérieur en bois massif, </a:t>
            </a:r>
            <a:r>
              <a:rPr kumimoji="0" lang="fr-CA" sz="2400" b="0" i="0" u="none" strike="noStrike" kern="1200" cap="none" spc="0" normalizeH="0" baseline="0" noProof="0" dirty="0">
                <a:ln>
                  <a:noFill/>
                </a:ln>
                <a:solidFill>
                  <a:srgbClr val="00B050"/>
                </a:solidFill>
                <a:effectLst/>
                <a:uLnTx/>
                <a:uFillTx/>
                <a:latin typeface="HelveticaNeueLTStd-Roman"/>
                <a:ea typeface="+mj-ea"/>
                <a:cs typeface="+mj-cs"/>
              </a:rPr>
              <a:t>2</a:t>
            </a:r>
            <a:r>
              <a:rPr kumimoji="0" lang="fr-CA" sz="2400" b="0" i="0" u="none" strike="noStrike" kern="1200" cap="none" spc="0" normalizeH="0" baseline="30000" noProof="0" dirty="0">
                <a:ln>
                  <a:noFill/>
                </a:ln>
                <a:solidFill>
                  <a:srgbClr val="00B050"/>
                </a:solidFill>
                <a:effectLst/>
                <a:uLnTx/>
                <a:uFillTx/>
                <a:latin typeface="HelveticaNeueLTStd-Roman"/>
                <a:ea typeface="+mj-ea"/>
                <a:cs typeface="+mj-cs"/>
              </a:rPr>
              <a:t>e</a:t>
            </a:r>
            <a:r>
              <a:rPr kumimoji="0" lang="fr-CA" sz="2400" b="0" i="0" u="none" strike="noStrike" kern="1200" cap="none" spc="0" normalizeH="0" baseline="0" noProof="0" dirty="0">
                <a:ln>
                  <a:noFill/>
                </a:ln>
                <a:solidFill>
                  <a:srgbClr val="00B050"/>
                </a:solidFill>
                <a:effectLst/>
                <a:uLnTx/>
                <a:uFillTx/>
                <a:latin typeface="HelveticaNeueLTStd-Roman"/>
                <a:ea typeface="+mj-ea"/>
                <a:cs typeface="+mj-cs"/>
              </a:rPr>
              <a:t> édition</a:t>
            </a:r>
            <a:endParaRPr lang="fr-CA" dirty="0"/>
          </a:p>
        </p:txBody>
      </p:sp>
      <p:sp>
        <p:nvSpPr>
          <p:cNvPr id="5" name="ZoneTexte 4">
            <a:extLst>
              <a:ext uri="{FF2B5EF4-FFF2-40B4-BE49-F238E27FC236}">
                <a16:creationId xmlns:a16="http://schemas.microsoft.com/office/drawing/2014/main" id="{C36C85DA-013F-48C2-86E3-F7F61F4016FA}"/>
              </a:ext>
            </a:extLst>
          </p:cNvPr>
          <p:cNvSpPr txBox="1"/>
          <p:nvPr/>
        </p:nvSpPr>
        <p:spPr>
          <a:xfrm>
            <a:off x="407368" y="1268760"/>
            <a:ext cx="698477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rPr>
              <a:t>La pose de doubles fourrures crée un espace d’air de 38 mm derrière le revêtement extérieur. Or, pour tout espace d’air de plus de 25 mm sous le revêtement, le Code de construction du Québec 2010 (articles 3.1.11.2. et 9.10.16.2) exige qu’un élément pare feu, constitué d’un solin en tôle d’acier de 0,38 mm d’épaisseur (article 9.10.16.3. 2a) soit installé au niveau de chaque plancher (article 3.1.11.2. 1a) à l’horizontale, de façon à ce qu’il y ait au plus 20 m de distance horizontale et 3 m de distance  verticale entre les pare-feu (article 3.1.11.2. 1c). Ce détail sera semblable à la figure 16 du guide, mais avec doubles fourrures.</a:t>
            </a:r>
          </a:p>
        </p:txBody>
      </p:sp>
      <p:pic>
        <p:nvPicPr>
          <p:cNvPr id="7" name="Image 6">
            <a:extLst>
              <a:ext uri="{FF2B5EF4-FFF2-40B4-BE49-F238E27FC236}">
                <a16:creationId xmlns:a16="http://schemas.microsoft.com/office/drawing/2014/main" id="{BDAF0F24-30A2-4E16-9A53-933CE5EDB95C}"/>
              </a:ext>
            </a:extLst>
          </p:cNvPr>
          <p:cNvPicPr>
            <a:picLocks noChangeAspect="1"/>
          </p:cNvPicPr>
          <p:nvPr/>
        </p:nvPicPr>
        <p:blipFill rotWithShape="1">
          <a:blip r:embed="rId2"/>
          <a:srcRect t="3631"/>
          <a:stretch/>
        </p:blipFill>
        <p:spPr>
          <a:xfrm>
            <a:off x="170102" y="2653755"/>
            <a:ext cx="5925898" cy="4024808"/>
          </a:xfrm>
          <a:prstGeom prst="rect">
            <a:avLst/>
          </a:prstGeom>
        </p:spPr>
      </p:pic>
      <p:pic>
        <p:nvPicPr>
          <p:cNvPr id="9" name="Image 8">
            <a:extLst>
              <a:ext uri="{FF2B5EF4-FFF2-40B4-BE49-F238E27FC236}">
                <a16:creationId xmlns:a16="http://schemas.microsoft.com/office/drawing/2014/main" id="{6988BEC7-AB78-4727-8DAD-048D139B1E5C}"/>
              </a:ext>
            </a:extLst>
          </p:cNvPr>
          <p:cNvPicPr>
            <a:picLocks noChangeAspect="1"/>
          </p:cNvPicPr>
          <p:nvPr/>
        </p:nvPicPr>
        <p:blipFill rotWithShape="1">
          <a:blip r:embed="rId3"/>
          <a:srcRect l="1548"/>
          <a:stretch/>
        </p:blipFill>
        <p:spPr>
          <a:xfrm>
            <a:off x="6603671" y="4063627"/>
            <a:ext cx="3146080" cy="2249531"/>
          </a:xfrm>
          <a:prstGeom prst="rect">
            <a:avLst/>
          </a:prstGeom>
        </p:spPr>
      </p:pic>
      <p:pic>
        <p:nvPicPr>
          <p:cNvPr id="11" name="Image 10">
            <a:extLst>
              <a:ext uri="{FF2B5EF4-FFF2-40B4-BE49-F238E27FC236}">
                <a16:creationId xmlns:a16="http://schemas.microsoft.com/office/drawing/2014/main" id="{071E089C-A02A-4F92-A433-B131327163EF}"/>
              </a:ext>
            </a:extLst>
          </p:cNvPr>
          <p:cNvPicPr>
            <a:picLocks noChangeAspect="1"/>
          </p:cNvPicPr>
          <p:nvPr/>
        </p:nvPicPr>
        <p:blipFill>
          <a:blip r:embed="rId4"/>
          <a:stretch>
            <a:fillRect/>
          </a:stretch>
        </p:blipFill>
        <p:spPr>
          <a:xfrm>
            <a:off x="9184823" y="1240768"/>
            <a:ext cx="2629695" cy="4908305"/>
          </a:xfrm>
          <a:prstGeom prst="rect">
            <a:avLst/>
          </a:prstGeom>
        </p:spPr>
      </p:pic>
      <p:pic>
        <p:nvPicPr>
          <p:cNvPr id="13" name="Image 12">
            <a:extLst>
              <a:ext uri="{FF2B5EF4-FFF2-40B4-BE49-F238E27FC236}">
                <a16:creationId xmlns:a16="http://schemas.microsoft.com/office/drawing/2014/main" id="{3DB8A830-726A-450B-AAD4-CA795E5D53FB}"/>
              </a:ext>
            </a:extLst>
          </p:cNvPr>
          <p:cNvPicPr>
            <a:picLocks noChangeAspect="1"/>
          </p:cNvPicPr>
          <p:nvPr/>
        </p:nvPicPr>
        <p:blipFill>
          <a:blip r:embed="rId5"/>
          <a:stretch>
            <a:fillRect/>
          </a:stretch>
        </p:blipFill>
        <p:spPr>
          <a:xfrm>
            <a:off x="7536160" y="1768539"/>
            <a:ext cx="1772179" cy="1974928"/>
          </a:xfrm>
          <a:prstGeom prst="rect">
            <a:avLst/>
          </a:prstGeom>
        </p:spPr>
      </p:pic>
      <p:sp>
        <p:nvSpPr>
          <p:cNvPr id="10" name="ZoneTexte 9">
            <a:extLst>
              <a:ext uri="{FF2B5EF4-FFF2-40B4-BE49-F238E27FC236}">
                <a16:creationId xmlns:a16="http://schemas.microsoft.com/office/drawing/2014/main" id="{519BEDDA-6B4C-4DFE-94B3-C18F2DB6A02C}"/>
              </a:ext>
            </a:extLst>
          </p:cNvPr>
          <p:cNvSpPr txBox="1"/>
          <p:nvPr/>
        </p:nvSpPr>
        <p:spPr>
          <a:xfrm>
            <a:off x="3501842" y="5351217"/>
            <a:ext cx="3213333" cy="1169551"/>
          </a:xfrm>
          <a:prstGeom prst="rect">
            <a:avLst/>
          </a:prstGeom>
          <a:noFill/>
        </p:spPr>
        <p:txBody>
          <a:bodyPr wrap="square">
            <a:spAutoFit/>
          </a:bodyPr>
          <a:lstStyle/>
          <a:p>
            <a:r>
              <a:rPr lang="fr-CA" sz="1400" i="1" dirty="0">
                <a:solidFill>
                  <a:srgbClr val="FF0000"/>
                </a:solidFill>
                <a:effectLst/>
                <a:latin typeface="Calibri" panose="020F0502020204030204" pitchFamily="34" charset="0"/>
                <a:ea typeface="Calibri" panose="020F0502020204030204" pitchFamily="34" charset="0"/>
              </a:rPr>
              <a:t>Cecobois est conscient que ce détail soulève quelques interrogations de la part des concepteurs et que des clarifications impliquant plusieurs parties, incluant les autorités législatives, sont souhaitables</a:t>
            </a:r>
            <a:endParaRPr lang="fr-CA" sz="1400" dirty="0">
              <a:solidFill>
                <a:srgbClr val="FF0000"/>
              </a:solidFill>
            </a:endParaRPr>
          </a:p>
        </p:txBody>
      </p:sp>
    </p:spTree>
    <p:extLst>
      <p:ext uri="{BB962C8B-B14F-4D97-AF65-F5344CB8AC3E}">
        <p14:creationId xmlns:p14="http://schemas.microsoft.com/office/powerpoint/2010/main" val="2093555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F3C9F2-1881-4C16-9FC1-F5F912084F01}"/>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a:t>
            </a:r>
            <a:endParaRPr lang="fr-CA" dirty="0"/>
          </a:p>
        </p:txBody>
      </p:sp>
      <p:sp>
        <p:nvSpPr>
          <p:cNvPr id="4" name="Titre 1">
            <a:extLst>
              <a:ext uri="{FF2B5EF4-FFF2-40B4-BE49-F238E27FC236}">
                <a16:creationId xmlns:a16="http://schemas.microsoft.com/office/drawing/2014/main" id="{0912542B-E9E9-4778-B1E2-E91C6E9570B8}"/>
              </a:ext>
            </a:extLst>
          </p:cNvPr>
          <p:cNvSpPr txBox="1">
            <a:spLocks/>
          </p:cNvSpPr>
          <p:nvPr/>
        </p:nvSpPr>
        <p:spPr>
          <a:xfrm>
            <a:off x="479375" y="836712"/>
            <a:ext cx="10908291" cy="687610"/>
          </a:xfrm>
          <a:prstGeom prst="rect">
            <a:avLst/>
          </a:prstGeom>
          <a:solidFill>
            <a:schemeClr val="bg1">
              <a:lumMod val="95000"/>
              <a:alpha val="85000"/>
            </a:schemeClr>
          </a:solidFill>
        </p:spPr>
        <p:txBody>
          <a:bodyPr vert="horz" lIns="91440" tIns="45720" rIns="91440" bIns="45720" rtlCol="0" anchor="t">
            <a:noAutofit/>
          </a:bodyPr>
          <a:lstStyle>
            <a:lvl1pPr algn="l" defTabSz="685800" rtl="0" eaLnBrk="1" latinLnBrk="0" hangingPunct="1">
              <a:lnSpc>
                <a:spcPct val="90000"/>
              </a:lnSpc>
              <a:spcBef>
                <a:spcPct val="0"/>
              </a:spcBef>
              <a:buNone/>
              <a:defRPr lang="fr-FR" sz="4000" b="0" kern="1200">
                <a:solidFill>
                  <a:schemeClr val="tx1"/>
                </a:solidFill>
                <a:latin typeface="+mn-lt"/>
                <a:ea typeface="+mj-ea"/>
                <a:cs typeface="+mj-cs"/>
              </a:defRPr>
            </a:lvl1pPr>
          </a:lstStyle>
          <a:p>
            <a:r>
              <a:rPr kumimoji="0" lang="fr-CA"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Fiche technique </a:t>
            </a:r>
            <a:r>
              <a:rPr kumimoji="0" lang="fr-CA" sz="32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lt"/>
                <a:cs typeface="Arial" panose="020B0604020202020204" pitchFamily="34" charset="0"/>
              </a:rPr>
              <a:t>Garantie construction résidentielle </a:t>
            </a:r>
            <a:r>
              <a:rPr kumimoji="0" lang="fr-CA" sz="1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lt"/>
                <a:cs typeface="Arial" panose="020B0604020202020204" pitchFamily="34" charset="0"/>
              </a:rPr>
              <a:t>GCR FT-9.27.2.2.-01</a:t>
            </a:r>
            <a:r>
              <a:rPr kumimoji="0" lang="fr-CA" sz="32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lt"/>
                <a:cs typeface="Arial" panose="020B0604020202020204" pitchFamily="34" charset="0"/>
              </a:rPr>
              <a:t> </a:t>
            </a:r>
            <a:endParaRPr lang="fr-CA" sz="3200" dirty="0">
              <a:solidFill>
                <a:schemeClr val="bg2">
                  <a:lumMod val="50000"/>
                </a:schemeClr>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3BEA7D66-A8CF-4A58-8034-6D39D1D6EC92}"/>
              </a:ext>
            </a:extLst>
          </p:cNvPr>
          <p:cNvPicPr>
            <a:picLocks noChangeAspect="1"/>
          </p:cNvPicPr>
          <p:nvPr/>
        </p:nvPicPr>
        <p:blipFill>
          <a:blip r:embed="rId2"/>
          <a:stretch>
            <a:fillRect/>
          </a:stretch>
        </p:blipFill>
        <p:spPr>
          <a:xfrm>
            <a:off x="650557" y="2636912"/>
            <a:ext cx="5287696" cy="3023489"/>
          </a:xfrm>
          <a:prstGeom prst="rect">
            <a:avLst/>
          </a:prstGeom>
        </p:spPr>
      </p:pic>
      <p:pic>
        <p:nvPicPr>
          <p:cNvPr id="8" name="Image 7">
            <a:extLst>
              <a:ext uri="{FF2B5EF4-FFF2-40B4-BE49-F238E27FC236}">
                <a16:creationId xmlns:a16="http://schemas.microsoft.com/office/drawing/2014/main" id="{5B593C79-5FBE-43DF-A70E-D343EEF83739}"/>
              </a:ext>
            </a:extLst>
          </p:cNvPr>
          <p:cNvPicPr>
            <a:picLocks noChangeAspect="1"/>
          </p:cNvPicPr>
          <p:nvPr/>
        </p:nvPicPr>
        <p:blipFill>
          <a:blip r:embed="rId3"/>
          <a:stretch>
            <a:fillRect/>
          </a:stretch>
        </p:blipFill>
        <p:spPr>
          <a:xfrm>
            <a:off x="5933520" y="1524322"/>
            <a:ext cx="5938759" cy="4869160"/>
          </a:xfrm>
          <a:prstGeom prst="rect">
            <a:avLst/>
          </a:prstGeom>
        </p:spPr>
      </p:pic>
    </p:spTree>
    <p:extLst>
      <p:ext uri="{BB962C8B-B14F-4D97-AF65-F5344CB8AC3E}">
        <p14:creationId xmlns:p14="http://schemas.microsoft.com/office/powerpoint/2010/main" val="146135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1BB266-789D-4333-9C70-6FFD8AC470D3}"/>
              </a:ext>
            </a:extLst>
          </p:cNvPr>
          <p:cNvPicPr>
            <a:picLocks noChangeAspect="1"/>
          </p:cNvPicPr>
          <p:nvPr/>
        </p:nvPicPr>
        <p:blipFill>
          <a:blip r:embed="rId2"/>
          <a:stretch>
            <a:fillRect/>
          </a:stretch>
        </p:blipFill>
        <p:spPr>
          <a:xfrm>
            <a:off x="3748062" y="1228083"/>
            <a:ext cx="4180532" cy="4005064"/>
          </a:xfrm>
          <a:prstGeom prst="rect">
            <a:avLst/>
          </a:prstGeom>
        </p:spPr>
      </p:pic>
      <p:sp>
        <p:nvSpPr>
          <p:cNvPr id="2" name="Titre 1">
            <a:extLst>
              <a:ext uri="{FF2B5EF4-FFF2-40B4-BE49-F238E27FC236}">
                <a16:creationId xmlns:a16="http://schemas.microsoft.com/office/drawing/2014/main" id="{4B92FABB-FFEC-4E55-912E-45D916318D9B}"/>
              </a:ext>
            </a:extLst>
          </p:cNvPr>
          <p:cNvSpPr>
            <a:spLocks noGrp="1"/>
          </p:cNvSpPr>
          <p:nvPr>
            <p:ph type="title"/>
          </p:nvPr>
        </p:nvSpPr>
        <p:spPr>
          <a:xfrm>
            <a:off x="479376" y="337232"/>
            <a:ext cx="11161240"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assemblage intéressant </a:t>
            </a:r>
            <a:endParaRPr lang="fr-CA" dirty="0"/>
          </a:p>
        </p:txBody>
      </p:sp>
      <p:pic>
        <p:nvPicPr>
          <p:cNvPr id="5" name="Image 4">
            <a:extLst>
              <a:ext uri="{FF2B5EF4-FFF2-40B4-BE49-F238E27FC236}">
                <a16:creationId xmlns:a16="http://schemas.microsoft.com/office/drawing/2014/main" id="{7A90428C-3867-4ECC-A2D7-5FAD618268B6}"/>
              </a:ext>
            </a:extLst>
          </p:cNvPr>
          <p:cNvPicPr>
            <a:picLocks noChangeAspect="1"/>
          </p:cNvPicPr>
          <p:nvPr/>
        </p:nvPicPr>
        <p:blipFill>
          <a:blip r:embed="rId3"/>
          <a:stretch>
            <a:fillRect/>
          </a:stretch>
        </p:blipFill>
        <p:spPr>
          <a:xfrm>
            <a:off x="1418575" y="1225813"/>
            <a:ext cx="2151045" cy="5301208"/>
          </a:xfrm>
          <a:prstGeom prst="rect">
            <a:avLst/>
          </a:prstGeom>
        </p:spPr>
      </p:pic>
      <p:sp>
        <p:nvSpPr>
          <p:cNvPr id="10" name="ZoneTexte 9">
            <a:extLst>
              <a:ext uri="{FF2B5EF4-FFF2-40B4-BE49-F238E27FC236}">
                <a16:creationId xmlns:a16="http://schemas.microsoft.com/office/drawing/2014/main" id="{B1CCB427-1512-4521-B683-C7A832428B39}"/>
              </a:ext>
            </a:extLst>
          </p:cNvPr>
          <p:cNvSpPr txBox="1"/>
          <p:nvPr/>
        </p:nvSpPr>
        <p:spPr>
          <a:xfrm rot="20154035">
            <a:off x="1889743" y="2442889"/>
            <a:ext cx="4158126" cy="1323439"/>
          </a:xfrm>
          <a:prstGeom prst="rect">
            <a:avLst/>
          </a:prstGeom>
          <a:noFill/>
        </p:spPr>
        <p:txBody>
          <a:bodyPr wrap="none" rtlCol="0">
            <a:spAutoFit/>
          </a:bodyPr>
          <a:lstStyle/>
          <a:p>
            <a:r>
              <a:rPr lang="fr-CA" sz="8000" dirty="0">
                <a:solidFill>
                  <a:schemeClr val="accent1">
                    <a:lumMod val="75000"/>
                    <a:alpha val="36000"/>
                  </a:schemeClr>
                </a:solidFill>
              </a:rPr>
              <a:t>ÉBAUCHE</a:t>
            </a:r>
          </a:p>
        </p:txBody>
      </p:sp>
      <p:sp>
        <p:nvSpPr>
          <p:cNvPr id="7" name="ZoneTexte 6">
            <a:extLst>
              <a:ext uri="{FF2B5EF4-FFF2-40B4-BE49-F238E27FC236}">
                <a16:creationId xmlns:a16="http://schemas.microsoft.com/office/drawing/2014/main" id="{42EE4895-42BF-4C2F-A870-735E6F754FD3}"/>
              </a:ext>
            </a:extLst>
          </p:cNvPr>
          <p:cNvSpPr txBox="1"/>
          <p:nvPr/>
        </p:nvSpPr>
        <p:spPr>
          <a:xfrm>
            <a:off x="4243355" y="5345500"/>
            <a:ext cx="25922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Détail inspiré du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Maison + hangar, Cagny, France,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rgbClr val="000000"/>
                </a:solidFill>
                <a:effectLst/>
                <a:uLnTx/>
                <a:uFillTx/>
                <a:latin typeface="Calibri" panose="020F0502020204030204"/>
                <a:ea typeface="+mn-ea"/>
                <a:cs typeface="+mn-cs"/>
              </a:rPr>
              <a:t>Guillaume Ramillien, architecte</a:t>
            </a:r>
            <a:endPar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DF80F198-1E62-4F2A-A860-329030EF8ABB}"/>
              </a:ext>
            </a:extLst>
          </p:cNvPr>
          <p:cNvPicPr>
            <a:picLocks noChangeAspect="1"/>
          </p:cNvPicPr>
          <p:nvPr/>
        </p:nvPicPr>
        <p:blipFill rotWithShape="1">
          <a:blip r:embed="rId4">
            <a:extLst>
              <a:ext uri="{28A0092B-C50C-407E-A947-70E740481C1C}">
                <a14:useLocalDpi xmlns:a14="http://schemas.microsoft.com/office/drawing/2010/main" val="0"/>
              </a:ext>
            </a:extLst>
          </a:blip>
          <a:srcRect l="54067" t="8078"/>
          <a:stretch/>
        </p:blipFill>
        <p:spPr>
          <a:xfrm>
            <a:off x="8326380" y="1233508"/>
            <a:ext cx="3192796" cy="4390983"/>
          </a:xfrm>
          <a:prstGeom prst="rect">
            <a:avLst/>
          </a:prstGeom>
        </p:spPr>
      </p:pic>
      <p:sp>
        <p:nvSpPr>
          <p:cNvPr id="11" name="ZoneTexte 10">
            <a:extLst>
              <a:ext uri="{FF2B5EF4-FFF2-40B4-BE49-F238E27FC236}">
                <a16:creationId xmlns:a16="http://schemas.microsoft.com/office/drawing/2014/main" id="{94C3F15F-A676-42B5-9D34-0F060581CDFD}"/>
              </a:ext>
            </a:extLst>
          </p:cNvPr>
          <p:cNvSpPr txBox="1"/>
          <p:nvPr/>
        </p:nvSpPr>
        <p:spPr>
          <a:xfrm>
            <a:off x="8554626" y="5719561"/>
            <a:ext cx="27363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00000"/>
                </a:solidFill>
                <a:effectLst/>
                <a:uLnTx/>
                <a:uFillTx/>
                <a:latin typeface="Calibri" panose="020F0502020204030204"/>
                <a:ea typeface="+mn-ea"/>
                <a:cs typeface="+mn-cs"/>
              </a:rPr>
              <a:t>Maison + hangar, Cagny, France,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rgbClr val="000000"/>
                </a:solidFill>
                <a:effectLst/>
                <a:uLnTx/>
                <a:uFillTx/>
                <a:latin typeface="Calibri" panose="020F0502020204030204"/>
                <a:ea typeface="+mn-ea"/>
                <a:cs typeface="+mn-cs"/>
              </a:rPr>
              <a:t>Guillaume Ramillien, architecte</a:t>
            </a:r>
            <a:endPar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41E4BDDD-857F-4CBA-8488-8E16BC760D11}"/>
              </a:ext>
            </a:extLst>
          </p:cNvPr>
          <p:cNvSpPr txBox="1"/>
          <p:nvPr/>
        </p:nvSpPr>
        <p:spPr>
          <a:xfrm>
            <a:off x="3954099" y="6203408"/>
            <a:ext cx="3456384" cy="646331"/>
          </a:xfrm>
          <a:prstGeom prst="rect">
            <a:avLst/>
          </a:prstGeom>
          <a:noFill/>
        </p:spPr>
        <p:txBody>
          <a:bodyPr wrap="square">
            <a:spAutoFit/>
          </a:bodyPr>
          <a:lstStyle/>
          <a:p>
            <a:r>
              <a:rPr lang="fr-CA" sz="1200" dirty="0"/>
              <a:t>Capillarité</a:t>
            </a:r>
          </a:p>
          <a:p>
            <a:r>
              <a:rPr lang="fr-CA" sz="1200" dirty="0"/>
              <a:t>https://www.buildingscience.com/documents/building-science-insights-newsletters/bsi-015-stress-relief</a:t>
            </a:r>
          </a:p>
        </p:txBody>
      </p:sp>
    </p:spTree>
    <p:extLst>
      <p:ext uri="{BB962C8B-B14F-4D97-AF65-F5344CB8AC3E}">
        <p14:creationId xmlns:p14="http://schemas.microsoft.com/office/powerpoint/2010/main" val="353838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933114-3F8B-4E88-B546-826C5975B3D4}"/>
              </a:ext>
            </a:extLst>
          </p:cNvPr>
          <p:cNvSpPr>
            <a:spLocks noGrp="1"/>
          </p:cNvSpPr>
          <p:nvPr>
            <p:ph type="title"/>
          </p:nvPr>
        </p:nvSpPr>
        <p:spPr>
          <a:xfrm>
            <a:off x="407368" y="161836"/>
            <a:ext cx="10908291"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Ailleurs, en Suisse</a:t>
            </a:r>
            <a:endParaRPr lang="fr-CA" dirty="0"/>
          </a:p>
        </p:txBody>
      </p:sp>
      <p:sp>
        <p:nvSpPr>
          <p:cNvPr id="5" name="ZoneTexte 4">
            <a:extLst>
              <a:ext uri="{FF2B5EF4-FFF2-40B4-BE49-F238E27FC236}">
                <a16:creationId xmlns:a16="http://schemas.microsoft.com/office/drawing/2014/main" id="{9628CE35-4208-461C-AB32-59FC7BE595C0}"/>
              </a:ext>
            </a:extLst>
          </p:cNvPr>
          <p:cNvSpPr txBox="1"/>
          <p:nvPr/>
        </p:nvSpPr>
        <p:spPr>
          <a:xfrm>
            <a:off x="249218" y="1152852"/>
            <a:ext cx="5896680" cy="5863144"/>
          </a:xfrm>
          <a:prstGeom prst="rect">
            <a:avLst/>
          </a:prstGeom>
          <a:noFill/>
        </p:spPr>
        <p:txBody>
          <a:bodyPr wrap="square">
            <a:spAutoFit/>
          </a:bodyPr>
          <a:lstStyle/>
          <a:p>
            <a:pPr algn="l"/>
            <a:r>
              <a:rPr lang="fr-CA" sz="1400" b="1" u="none" strike="noStrike" baseline="0" dirty="0"/>
              <a:t>Lambrissage jointif</a:t>
            </a:r>
          </a:p>
          <a:p>
            <a:pPr algn="l"/>
            <a:r>
              <a:rPr lang="fr-CA" sz="1300" b="0" u="none" strike="noStrike" baseline="0" dirty="0"/>
              <a:t>• Selon le retrait et le gonflement il est indispensable de prévoir des joints de dilatation.</a:t>
            </a:r>
          </a:p>
          <a:p>
            <a:pPr algn="l"/>
            <a:r>
              <a:rPr lang="fr-CA" sz="1300" b="0" u="none" strike="noStrike" baseline="0" dirty="0"/>
              <a:t>• Nécessite une bonne ventilation/aération</a:t>
            </a:r>
          </a:p>
          <a:p>
            <a:pPr algn="l"/>
            <a:endParaRPr lang="fr-CA" sz="1300" dirty="0"/>
          </a:p>
          <a:p>
            <a:pPr algn="l"/>
            <a:r>
              <a:rPr lang="fr-CA" sz="1400" b="1" u="none" strike="noStrike" baseline="0" dirty="0"/>
              <a:t>Largeurs des planches</a:t>
            </a:r>
          </a:p>
          <a:p>
            <a:pPr algn="l"/>
            <a:r>
              <a:rPr lang="fr-CA" sz="1300" b="0" u="none" strike="noStrike" baseline="0" dirty="0"/>
              <a:t>• Des planches sur quartier ou faux-quartier ainsi que des planches refendues sont préférables. En général, </a:t>
            </a:r>
            <a:r>
              <a:rPr lang="fr-CA" sz="1300" b="1" u="none" strike="noStrike" baseline="0" dirty="0"/>
              <a:t>la largeur de ces planches ne dépassera pas 80 </a:t>
            </a:r>
            <a:r>
              <a:rPr lang="fr-CA" sz="1300" b="1" u="none" strike="noStrike" baseline="0" dirty="0" err="1"/>
              <a:t>mm</a:t>
            </a:r>
            <a:r>
              <a:rPr lang="fr-CA" sz="1300" b="0" u="none" strike="noStrike" baseline="0" dirty="0" err="1"/>
              <a:t>.</a:t>
            </a:r>
            <a:endParaRPr lang="fr-CA" sz="1300" b="0" u="none" strike="noStrike" baseline="0" dirty="0"/>
          </a:p>
          <a:p>
            <a:pPr algn="l"/>
            <a:r>
              <a:rPr lang="fr-CA" sz="1300" b="0" u="none" strike="noStrike" baseline="0" dirty="0"/>
              <a:t>• Des planches d’une largeur </a:t>
            </a:r>
            <a:r>
              <a:rPr lang="fr-CA" sz="1300" b="1" u="none" strike="noStrike" baseline="0" dirty="0"/>
              <a:t>supérieure a 135 mm présentent</a:t>
            </a:r>
            <a:r>
              <a:rPr lang="fr-CA" sz="1300" b="1" dirty="0"/>
              <a:t> </a:t>
            </a:r>
            <a:r>
              <a:rPr lang="fr-CA" sz="1300" b="1" u="none" strike="noStrike" baseline="0" dirty="0"/>
              <a:t>des retraits et gonflements</a:t>
            </a:r>
            <a:r>
              <a:rPr lang="fr-CA" sz="1300" b="0" u="none" strike="noStrike" baseline="0" dirty="0"/>
              <a:t> plus importants et sont sujettes à la fissuration et au gauchissement.</a:t>
            </a:r>
          </a:p>
          <a:p>
            <a:pPr algn="l"/>
            <a:r>
              <a:rPr lang="fr-CA" sz="1300" b="0" u="none" strike="noStrike" baseline="0" dirty="0"/>
              <a:t>• Des planches d’une largeur </a:t>
            </a:r>
            <a:r>
              <a:rPr lang="fr-CA" sz="1300" b="1" u="none" strike="noStrike" baseline="0" dirty="0"/>
              <a:t>supérieure a 150 mm sont a </a:t>
            </a:r>
            <a:r>
              <a:rPr lang="fr-CA" sz="1300" b="1" dirty="0"/>
              <a:t>é</a:t>
            </a:r>
            <a:r>
              <a:rPr lang="fr-CA" sz="1300" b="1" u="none" strike="noStrike" baseline="0" dirty="0"/>
              <a:t>viter.</a:t>
            </a:r>
          </a:p>
          <a:p>
            <a:pPr algn="l"/>
            <a:r>
              <a:rPr lang="fr-CA" sz="1300" b="0" u="none" strike="noStrike" baseline="0" dirty="0"/>
              <a:t>• Dans des grumes de gros diamètre, il faut s’attendre a des nœuds plus grands.</a:t>
            </a:r>
          </a:p>
          <a:p>
            <a:pPr algn="l"/>
            <a:r>
              <a:rPr lang="fr-CA" sz="1300" dirty="0"/>
              <a:t>É</a:t>
            </a:r>
            <a:r>
              <a:rPr lang="fr-CA" sz="1300" b="0" u="none" strike="noStrike" baseline="0" dirty="0"/>
              <a:t>paisseur des planches</a:t>
            </a:r>
          </a:p>
          <a:p>
            <a:pPr algn="l"/>
            <a:r>
              <a:rPr lang="fr-CA" sz="1300" b="0" u="none" strike="noStrike" baseline="0" dirty="0"/>
              <a:t>• L’</a:t>
            </a:r>
            <a:r>
              <a:rPr lang="fr-CA" sz="1300" dirty="0"/>
              <a:t>é</a:t>
            </a:r>
            <a:r>
              <a:rPr lang="fr-CA" sz="1300" b="0" u="none" strike="noStrike" baseline="0" dirty="0"/>
              <a:t>paisseur des planches devrait se situer entre </a:t>
            </a:r>
            <a:r>
              <a:rPr lang="fr-CA" sz="1300" b="1" u="none" strike="noStrike" baseline="0" dirty="0"/>
              <a:t>19 et 27 </a:t>
            </a:r>
            <a:r>
              <a:rPr lang="fr-CA" sz="1300" b="1" u="none" strike="noStrike" baseline="0" dirty="0" err="1"/>
              <a:t>mm.</a:t>
            </a:r>
            <a:endParaRPr lang="fr-CA" sz="1300" b="1" u="none" strike="noStrike" baseline="0" dirty="0"/>
          </a:p>
          <a:p>
            <a:pPr algn="l"/>
            <a:endParaRPr lang="fr-CA"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u="none" strike="noStrike" kern="1200" cap="none" spc="0" normalizeH="0" baseline="0" noProof="0" dirty="0">
                <a:ln>
                  <a:noFill/>
                </a:ln>
                <a:solidFill>
                  <a:prstClr val="black"/>
                </a:solidFill>
                <a:effectLst/>
                <a:uLnTx/>
                <a:uFillTx/>
                <a:ea typeface="+mn-ea"/>
                <a:cs typeface="+mn-cs"/>
              </a:rPr>
              <a:t>Protection du bois constructive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300" dirty="0">
                <a:solidFill>
                  <a:prstClr val="black"/>
                </a:solidFill>
              </a:rPr>
              <a:t>T</a:t>
            </a:r>
            <a:r>
              <a:rPr kumimoji="0" lang="fr-CA" sz="1300" b="0" u="none" strike="noStrike" kern="1200" cap="none" spc="0" normalizeH="0" baseline="0" noProof="0" dirty="0" err="1">
                <a:ln>
                  <a:noFill/>
                </a:ln>
                <a:solidFill>
                  <a:prstClr val="black"/>
                </a:solidFill>
                <a:effectLst/>
                <a:uLnTx/>
                <a:uFillTx/>
                <a:ea typeface="+mn-ea"/>
                <a:cs typeface="+mn-cs"/>
              </a:rPr>
              <a:t>oute</a:t>
            </a:r>
            <a:r>
              <a:rPr kumimoji="0" lang="fr-CA" sz="1300" b="0" u="none" strike="noStrike" kern="1200" cap="none" spc="0" normalizeH="0" baseline="0" noProof="0" dirty="0">
                <a:ln>
                  <a:noFill/>
                </a:ln>
                <a:solidFill>
                  <a:prstClr val="black"/>
                </a:solidFill>
                <a:effectLst/>
                <a:uLnTx/>
                <a:uFillTx/>
                <a:ea typeface="+mn-ea"/>
                <a:cs typeface="+mn-cs"/>
              </a:rPr>
              <a:t> mesure de construction permettant d’abriter le bois des intempéries, de l’eau de rejaillissement et de la condensation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u="none" strike="noStrike" kern="1200" cap="none" spc="0" normalizeH="0" baseline="0" noProof="0" dirty="0">
                <a:ln>
                  <a:noFill/>
                </a:ln>
                <a:solidFill>
                  <a:prstClr val="black"/>
                </a:solidFill>
                <a:effectLst/>
                <a:uLnTx/>
                <a:uFillTx/>
                <a:ea typeface="+mn-ea"/>
                <a:cs typeface="+mn-cs"/>
              </a:rPr>
              <a:t>• Ventiler les éléments en bois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300" b="0" u="none" strike="noStrike" kern="1200" cap="none" spc="0" normalizeH="0" baseline="0" noProof="0" dirty="0">
                <a:ln>
                  <a:noFill/>
                </a:ln>
                <a:solidFill>
                  <a:prstClr val="black"/>
                </a:solidFill>
                <a:effectLst/>
                <a:uLnTx/>
                <a:uFillTx/>
                <a:ea typeface="+mn-ea"/>
                <a:cs typeface="+mn-cs"/>
              </a:rPr>
              <a:t>Assurer une </a:t>
            </a:r>
            <a:r>
              <a:rPr kumimoji="0" lang="fr-CA" sz="1300" b="1" u="none" strike="noStrike" kern="1200" cap="none" spc="0" normalizeH="0" baseline="0" noProof="0" dirty="0">
                <a:ln>
                  <a:noFill/>
                </a:ln>
                <a:solidFill>
                  <a:prstClr val="black"/>
                </a:solidFill>
                <a:effectLst/>
                <a:uLnTx/>
                <a:uFillTx/>
                <a:ea typeface="+mn-ea"/>
                <a:cs typeface="+mn-cs"/>
              </a:rPr>
              <a:t>circulation d’air </a:t>
            </a:r>
            <a:r>
              <a:rPr kumimoji="0" lang="fr-CA" sz="1300" b="0" u="none" strike="noStrike" kern="1200" cap="none" spc="0" normalizeH="0" baseline="0" noProof="0" dirty="0">
                <a:ln>
                  <a:noFill/>
                </a:ln>
                <a:solidFill>
                  <a:prstClr val="black"/>
                </a:solidFill>
                <a:effectLst/>
                <a:uLnTx/>
                <a:uFillTx/>
                <a:ea typeface="+mn-ea"/>
                <a:cs typeface="+mn-cs"/>
              </a:rPr>
              <a:t>dans la construction afin</a:t>
            </a:r>
            <a:r>
              <a:rPr lang="fr-CA" sz="1300" dirty="0">
                <a:solidFill>
                  <a:prstClr val="black"/>
                </a:solidFill>
              </a:rPr>
              <a:t> </a:t>
            </a:r>
            <a:r>
              <a:rPr kumimoji="0" lang="fr-CA" sz="1300" b="0" u="none" strike="noStrike" kern="1200" cap="none" spc="0" normalizeH="0" baseline="0" noProof="0" dirty="0">
                <a:ln>
                  <a:noFill/>
                </a:ln>
                <a:solidFill>
                  <a:prstClr val="black"/>
                </a:solidFill>
                <a:effectLst/>
                <a:uLnTx/>
                <a:uFillTx/>
                <a:ea typeface="+mn-ea"/>
                <a:cs typeface="+mn-cs"/>
              </a:rPr>
              <a:t>d’assécher rapidement le bois.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u="none" strike="noStrike" kern="1200" cap="none" spc="0" normalizeH="0" baseline="0" noProof="0" dirty="0">
                <a:ln>
                  <a:noFill/>
                </a:ln>
                <a:solidFill>
                  <a:prstClr val="black"/>
                </a:solidFill>
                <a:effectLst/>
                <a:uLnTx/>
                <a:uFillTx/>
                <a:ea typeface="+mn-ea"/>
                <a:cs typeface="+mn-cs"/>
              </a:rPr>
              <a:t>• Utiliser de la </a:t>
            </a:r>
            <a:r>
              <a:rPr kumimoji="0" lang="fr-CA" sz="1300" b="1" u="none" strike="noStrike" kern="1200" cap="none" spc="0" normalizeH="0" baseline="0" noProof="0" dirty="0">
                <a:ln>
                  <a:noFill/>
                </a:ln>
                <a:solidFill>
                  <a:prstClr val="black"/>
                </a:solidFill>
                <a:effectLst/>
                <a:uLnTx/>
                <a:uFillTx/>
                <a:ea typeface="+mn-ea"/>
                <a:cs typeface="+mn-cs"/>
              </a:rPr>
              <a:t>visserie en acier inoxydable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u="none" strike="noStrike" kern="1200" cap="none" spc="0" normalizeH="0" baseline="0" noProof="0" dirty="0">
                <a:ln>
                  <a:noFill/>
                </a:ln>
                <a:solidFill>
                  <a:prstClr val="black"/>
                </a:solidFill>
                <a:effectLst/>
                <a:uLnTx/>
                <a:uFillTx/>
                <a:ea typeface="+mn-ea"/>
                <a:cs typeface="+mn-cs"/>
              </a:rPr>
              <a:t>• Pas de bois dans les zones exposées a l’eau de rejaillissement </a:t>
            </a:r>
            <a:r>
              <a:rPr kumimoji="0" lang="fr-CA" sz="1300" b="1" u="none" strike="noStrike" kern="1200" cap="none" spc="0" normalizeH="0" baseline="0" noProof="0" dirty="0">
                <a:ln>
                  <a:noFill/>
                </a:ln>
                <a:solidFill>
                  <a:prstClr val="black"/>
                </a:solidFill>
                <a:effectLst/>
                <a:uLnTx/>
                <a:uFillTx/>
                <a:ea typeface="+mn-ea"/>
                <a:cs typeface="+mn-cs"/>
              </a:rPr>
              <a:t>≥ 300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u="none" strike="noStrike" kern="1200" cap="none" spc="0" normalizeH="0" baseline="0" noProof="0" dirty="0">
                <a:ln>
                  <a:noFill/>
                </a:ln>
                <a:solidFill>
                  <a:prstClr val="black"/>
                </a:solidFill>
                <a:effectLst/>
                <a:uLnTx/>
                <a:uFillTx/>
                <a:ea typeface="+mn-ea"/>
                <a:cs typeface="+mn-cs"/>
              </a:rPr>
              <a:t>• La sollicitation due aux intempéries peut être réduite à moyen de façades en encorbellement ou par des avant-toits.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u="none" strike="noStrike" kern="1200" cap="none" spc="0" normalizeH="0" baseline="0" noProof="0" dirty="0">
                <a:ln>
                  <a:noFill/>
                </a:ln>
                <a:solidFill>
                  <a:prstClr val="black"/>
                </a:solidFill>
                <a:effectLst/>
                <a:uLnTx/>
                <a:uFillTx/>
                <a:ea typeface="+mn-ea"/>
                <a:cs typeface="+mn-cs"/>
              </a:rPr>
              <a:t>• Dans les zones fortement sollicitées, prévoir des pièces d’usure remplaçables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u="none" strike="noStrike" kern="1200" cap="none" spc="0" normalizeH="0" baseline="0" noProof="0" dirty="0">
                <a:ln>
                  <a:noFill/>
                </a:ln>
                <a:solidFill>
                  <a:prstClr val="black"/>
                </a:solidFill>
                <a:effectLst/>
                <a:uLnTx/>
                <a:uFillTx/>
                <a:ea typeface="+mn-ea"/>
                <a:cs typeface="+mn-cs"/>
              </a:rPr>
              <a:t>• Les </a:t>
            </a:r>
            <a:r>
              <a:rPr kumimoji="0" lang="fr-CA" sz="1300" b="1" u="none" strike="noStrike" kern="1200" cap="none" spc="0" normalizeH="0" baseline="0" noProof="0" dirty="0">
                <a:ln>
                  <a:noFill/>
                </a:ln>
                <a:solidFill>
                  <a:prstClr val="black"/>
                </a:solidFill>
                <a:effectLst/>
                <a:uLnTx/>
                <a:uFillTx/>
                <a:ea typeface="+mn-ea"/>
                <a:cs typeface="+mn-cs"/>
              </a:rPr>
              <a:t>éléments structuraux </a:t>
            </a:r>
            <a:r>
              <a:rPr kumimoji="0" lang="fr-CA" sz="1300" b="0" u="none" strike="noStrike" kern="1200" cap="none" spc="0" normalizeH="0" baseline="0" noProof="0" dirty="0">
                <a:ln>
                  <a:noFill/>
                </a:ln>
                <a:solidFill>
                  <a:prstClr val="black"/>
                </a:solidFill>
                <a:effectLst/>
                <a:uLnTx/>
                <a:uFillTx/>
                <a:ea typeface="+mn-ea"/>
                <a:cs typeface="+mn-cs"/>
              </a:rPr>
              <a:t>exposés sont a protéger avec un revêtement ventilé.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0" u="none" strike="noStrike" kern="1200" cap="none" spc="0" normalizeH="0" baseline="0" noProof="0" dirty="0">
              <a:ln>
                <a:noFill/>
              </a:ln>
              <a:solidFill>
                <a:srgbClr val="231F2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900" i="1" dirty="0">
              <a:solidFill>
                <a:prstClr val="black"/>
              </a:solidFill>
              <a:latin typeface="Syntax-Reg"/>
            </a:endParaRPr>
          </a:p>
        </p:txBody>
      </p:sp>
      <p:sp>
        <p:nvSpPr>
          <p:cNvPr id="8" name="ZoneTexte 7">
            <a:extLst>
              <a:ext uri="{FF2B5EF4-FFF2-40B4-BE49-F238E27FC236}">
                <a16:creationId xmlns:a16="http://schemas.microsoft.com/office/drawing/2014/main" id="{46CF37EC-E9E0-4142-904B-02F5864C9BE5}"/>
              </a:ext>
            </a:extLst>
          </p:cNvPr>
          <p:cNvSpPr txBox="1"/>
          <p:nvPr/>
        </p:nvSpPr>
        <p:spPr>
          <a:xfrm>
            <a:off x="6046101" y="1268760"/>
            <a:ext cx="5896681"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231F20"/>
                </a:solidFill>
                <a:effectLst/>
                <a:uLnTx/>
                <a:uFillTx/>
                <a:latin typeface="Calibri" panose="020F0502020204030204"/>
                <a:ea typeface="+mn-ea"/>
                <a:cs typeface="+mn-cs"/>
              </a:rPr>
              <a:t>Orientation de la façade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srgbClr val="231F20"/>
                </a:solidFill>
                <a:effectLst/>
                <a:uLnTx/>
                <a:uFillTx/>
                <a:latin typeface="Calibri" panose="020F0502020204030204"/>
                <a:ea typeface="+mn-ea"/>
                <a:cs typeface="+mn-cs"/>
              </a:rPr>
              <a:t>Une façade orientée à l’ouest est plus sollicitée. Cet élément peut être pris en compte dans la conception de la façade…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00" b="1" i="0" u="none" strike="noStrike" kern="1200" cap="none" spc="0" normalizeH="0" baseline="0" noProof="0" dirty="0">
              <a:ln>
                <a:noFill/>
              </a:ln>
              <a:solidFill>
                <a:srgbClr val="231F2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231F20"/>
                </a:solidFill>
                <a:effectLst/>
                <a:uLnTx/>
                <a:uFillTx/>
                <a:ea typeface="+mn-ea"/>
                <a:cs typeface="+mn-cs"/>
              </a:rPr>
              <a:t>Essences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srgbClr val="231F20"/>
                </a:solidFill>
                <a:effectLst/>
                <a:uLnTx/>
                <a:uFillTx/>
                <a:ea typeface="+mn-ea"/>
                <a:cs typeface="+mn-cs"/>
              </a:rPr>
              <a:t>Des essences telles que le </a:t>
            </a:r>
            <a:r>
              <a:rPr kumimoji="0" lang="fr-CA" sz="1300" b="1" i="0" u="none" strike="noStrike" kern="1200" cap="none" spc="0" normalizeH="0" baseline="0" noProof="0" dirty="0">
                <a:ln>
                  <a:noFill/>
                </a:ln>
                <a:solidFill>
                  <a:srgbClr val="231F20"/>
                </a:solidFill>
                <a:effectLst/>
                <a:uLnTx/>
                <a:uFillTx/>
                <a:ea typeface="+mn-ea"/>
                <a:cs typeface="+mn-cs"/>
              </a:rPr>
              <a:t>mélèze, le châtaignier ou le douglas </a:t>
            </a:r>
            <a:r>
              <a:rPr kumimoji="0" lang="fr-CA" sz="1300" b="0" i="0" u="none" strike="noStrike" kern="1200" cap="none" spc="0" normalizeH="0" baseline="0" noProof="0" dirty="0">
                <a:ln>
                  <a:noFill/>
                </a:ln>
                <a:solidFill>
                  <a:srgbClr val="231F20"/>
                </a:solidFill>
                <a:effectLst/>
                <a:uLnTx/>
                <a:uFillTx/>
                <a:ea typeface="+mn-ea"/>
                <a:cs typeface="+mn-cs"/>
              </a:rPr>
              <a:t>offrent une résistance naturelle remarquable aux attaques biologiques, elles ne nécessitent donc pas de traitement. Une façade en </a:t>
            </a:r>
            <a:r>
              <a:rPr kumimoji="0" lang="fr-CA" sz="1300" b="1" i="0" u="none" strike="noStrike" kern="1200" cap="none" spc="0" normalizeH="0" baseline="0" noProof="0" dirty="0">
                <a:ln>
                  <a:noFill/>
                </a:ln>
                <a:solidFill>
                  <a:srgbClr val="231F20"/>
                </a:solidFill>
                <a:effectLst/>
                <a:uLnTx/>
                <a:uFillTx/>
                <a:ea typeface="+mn-ea"/>
                <a:cs typeface="+mn-cs"/>
              </a:rPr>
              <a:t>sapin ou en épicéa </a:t>
            </a:r>
            <a:r>
              <a:rPr kumimoji="0" lang="fr-CA" sz="1300" b="0" i="0" u="none" strike="noStrike" kern="1200" cap="none" spc="0" normalizeH="0" baseline="0" noProof="0" dirty="0">
                <a:ln>
                  <a:noFill/>
                </a:ln>
                <a:solidFill>
                  <a:srgbClr val="231F20"/>
                </a:solidFill>
                <a:effectLst/>
                <a:uLnTx/>
                <a:uFillTx/>
                <a:ea typeface="+mn-ea"/>
                <a:cs typeface="+mn-cs"/>
              </a:rPr>
              <a:t>peut également, si elle est réalisée dans les règles de l'art, offrir une </a:t>
            </a:r>
            <a:r>
              <a:rPr kumimoji="0" lang="fr-CA" sz="1300" b="1" i="0" u="none" strike="noStrike" kern="1200" cap="none" spc="0" normalizeH="0" baseline="0" noProof="0" dirty="0">
                <a:ln>
                  <a:noFill/>
                </a:ln>
                <a:solidFill>
                  <a:srgbClr val="231F20"/>
                </a:solidFill>
                <a:effectLst/>
                <a:uLnTx/>
                <a:uFillTx/>
                <a:ea typeface="+mn-ea"/>
                <a:cs typeface="+mn-cs"/>
              </a:rPr>
              <a:t>durée de vie exceptionnelle</a:t>
            </a:r>
            <a:r>
              <a:rPr kumimoji="0" lang="fr-CA" sz="1300" b="0" i="0" u="none" strike="noStrike" kern="1200" cap="none" spc="0" normalizeH="0" baseline="0" noProof="0" dirty="0">
                <a:ln>
                  <a:noFill/>
                </a:ln>
                <a:solidFill>
                  <a:srgbClr val="231F20"/>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231F20"/>
                </a:solidFill>
                <a:effectLst/>
                <a:uLnTx/>
                <a:uFillTx/>
                <a:ea typeface="+mn-ea"/>
                <a:cs typeface="+mn-cs"/>
              </a:rPr>
              <a:t>Bois non traité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300" dirty="0">
                <a:solidFill>
                  <a:srgbClr val="231F20"/>
                </a:solidFill>
              </a:rPr>
              <a:t>N</a:t>
            </a:r>
            <a:r>
              <a:rPr kumimoji="0" lang="fr-CA" sz="1300" b="0" i="0" u="none" strike="noStrike" kern="1200" cap="none" spc="0" normalizeH="0" baseline="0" noProof="0" dirty="0">
                <a:ln>
                  <a:noFill/>
                </a:ln>
                <a:solidFill>
                  <a:srgbClr val="231F20"/>
                </a:solidFill>
                <a:effectLst/>
                <a:uLnTx/>
                <a:uFillTx/>
                <a:ea typeface="+mn-ea"/>
                <a:cs typeface="+mn-cs"/>
              </a:rPr>
              <a:t>e requièrent qu’un entretien minimal, alors que leur durabilité est remarquable.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231F20"/>
                </a:solidFill>
                <a:effectLst/>
                <a:uLnTx/>
                <a:uFillTx/>
                <a:ea typeface="+mn-ea"/>
                <a:cs typeface="+mn-cs"/>
              </a:rPr>
              <a:t>Changement d’aspect</a:t>
            </a:r>
          </a:p>
          <a:p>
            <a:pPr algn="l"/>
            <a:r>
              <a:rPr kumimoji="0" lang="fr-CA" sz="1300" b="0" i="0" u="none" strike="noStrike" kern="1200" cap="none" spc="0" normalizeH="0" baseline="0" noProof="0" dirty="0">
                <a:ln>
                  <a:noFill/>
                </a:ln>
                <a:solidFill>
                  <a:srgbClr val="231F20"/>
                </a:solidFill>
                <a:effectLst/>
                <a:uLnTx/>
                <a:uFillTx/>
                <a:ea typeface="+mn-ea"/>
                <a:cs typeface="+mn-cs"/>
              </a:rPr>
              <a:t>Le revêtement bois non traité et soumis aux intempéries subit, selon les essences, les conditions climatiques et la situation géographique, un </a:t>
            </a:r>
            <a:r>
              <a:rPr kumimoji="0" lang="fr-CA" sz="1300" b="1" i="0" u="none" strike="noStrike" kern="1200" cap="none" spc="0" normalizeH="0" baseline="0" noProof="0" dirty="0">
                <a:ln>
                  <a:noFill/>
                </a:ln>
                <a:solidFill>
                  <a:srgbClr val="231F20"/>
                </a:solidFill>
                <a:effectLst/>
                <a:uLnTx/>
                <a:uFillTx/>
                <a:ea typeface="+mn-ea"/>
                <a:cs typeface="+mn-cs"/>
              </a:rPr>
              <a:t>changement de couleur</a:t>
            </a:r>
            <a:r>
              <a:rPr kumimoji="0" lang="fr-CA" sz="1300" b="0" i="0" u="none" strike="noStrike" kern="1200" cap="none" spc="0" normalizeH="0" baseline="0" noProof="0" dirty="0">
                <a:ln>
                  <a:noFill/>
                </a:ln>
                <a:solidFill>
                  <a:srgbClr val="231F20"/>
                </a:solidFill>
                <a:effectLst/>
                <a:uLnTx/>
                <a:uFillTx/>
                <a:ea typeface="+mn-ea"/>
                <a:cs typeface="+mn-cs"/>
              </a:rPr>
              <a:t>, allant du </a:t>
            </a:r>
            <a:r>
              <a:rPr kumimoji="0" lang="fr-CA" sz="1300" b="1" i="0" u="none" strike="noStrike" kern="1200" cap="none" spc="0" normalizeH="0" baseline="0" noProof="0" dirty="0">
                <a:ln>
                  <a:noFill/>
                </a:ln>
                <a:solidFill>
                  <a:srgbClr val="231F20"/>
                </a:solidFill>
                <a:effectLst/>
                <a:uLnTx/>
                <a:uFillTx/>
                <a:ea typeface="+mn-ea"/>
                <a:cs typeface="+mn-cs"/>
              </a:rPr>
              <a:t>brun clair au gris foncé</a:t>
            </a:r>
            <a:r>
              <a:rPr kumimoji="0" lang="fr-CA" sz="1300" b="0" i="0" u="none" strike="noStrike" kern="1200" cap="none" spc="0" normalizeH="0" baseline="0" noProof="0" dirty="0">
                <a:ln>
                  <a:noFill/>
                </a:ln>
                <a:solidFill>
                  <a:srgbClr val="231F20"/>
                </a:solidFill>
                <a:effectLst/>
                <a:uLnTx/>
                <a:uFillTx/>
                <a:ea typeface="+mn-ea"/>
                <a:cs typeface="+mn-cs"/>
              </a:rPr>
              <a:t>.</a:t>
            </a:r>
            <a:r>
              <a:rPr lang="fr-CA" sz="1300" b="0" i="0" u="none" strike="noStrike" baseline="0" dirty="0">
                <a:solidFill>
                  <a:srgbClr val="231F20"/>
                </a:solidFill>
              </a:rPr>
              <a:t> Cette modification ne se produit </a:t>
            </a:r>
            <a:r>
              <a:rPr lang="fr-CA" sz="1300" b="1" i="0" u="none" strike="noStrike" baseline="0" dirty="0">
                <a:solidFill>
                  <a:srgbClr val="231F20"/>
                </a:solidFill>
              </a:rPr>
              <a:t>pas toujours de façon régulière </a:t>
            </a:r>
            <a:r>
              <a:rPr lang="fr-CA" sz="1300" b="0" i="0" u="none" strike="noStrike" baseline="0" dirty="0">
                <a:solidFill>
                  <a:srgbClr val="231F20"/>
                </a:solidFill>
              </a:rPr>
              <a:t>(au droit des tablettes de fenêtres par ex.) mais n’entraîne</a:t>
            </a:r>
            <a:r>
              <a:rPr lang="fr-CA" sz="1300" dirty="0">
                <a:solidFill>
                  <a:srgbClr val="231F20"/>
                </a:solidFill>
              </a:rPr>
              <a:t> </a:t>
            </a:r>
            <a:r>
              <a:rPr lang="fr-CA" sz="1300" b="0" i="0" u="none" strike="noStrike" baseline="0" dirty="0">
                <a:solidFill>
                  <a:srgbClr val="231F20"/>
                </a:solidFill>
              </a:rPr>
              <a:t>aucune diminution de la stabilité mécanique. Cependant il est important que le concepteur </a:t>
            </a:r>
            <a:r>
              <a:rPr lang="fr-CA" sz="1300" b="1" i="0" u="none" strike="noStrike" baseline="0" dirty="0">
                <a:solidFill>
                  <a:srgbClr val="231F20"/>
                </a:solidFill>
              </a:rPr>
              <a:t>informe le client </a:t>
            </a:r>
            <a:r>
              <a:rPr lang="fr-CA" sz="1300" b="0" i="0" u="none" strike="noStrike" baseline="0" dirty="0">
                <a:solidFill>
                  <a:srgbClr val="231F20"/>
                </a:solidFill>
              </a:rPr>
              <a:t>sur ce processus </a:t>
            </a:r>
            <a:r>
              <a:rPr lang="fr-CA" sz="1300" b="1" i="0" u="none" strike="noStrike" baseline="0" dirty="0">
                <a:solidFill>
                  <a:srgbClr val="231F20"/>
                </a:solidFill>
              </a:rPr>
              <a:t>pour garantir qu’il soit accepté</a:t>
            </a:r>
            <a:r>
              <a:rPr lang="fr-CA" sz="1300" b="0" i="0" u="none" strike="noStrike" baseline="0" dirty="0">
                <a:solidFill>
                  <a:srgbClr val="231F20"/>
                </a:solidFill>
              </a:rPr>
              <a:t>.</a:t>
            </a:r>
            <a:endParaRPr kumimoji="0" lang="fr-CA" sz="1300" b="0"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1"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1" u="sng" strike="noStrike" kern="1200" cap="none" spc="0" normalizeH="0" baseline="0" noProof="0" dirty="0">
                <a:ln>
                  <a:noFill/>
                </a:ln>
                <a:solidFill>
                  <a:prstClr val="black"/>
                </a:solidFill>
                <a:effectLst/>
                <a:uLnTx/>
                <a:uFillTx/>
                <a:ea typeface="+mn-ea"/>
                <a:cs typeface="+mn-cs"/>
              </a:rPr>
              <a:t>Lignum</a:t>
            </a:r>
            <a:r>
              <a:rPr kumimoji="0" lang="fr-CA" sz="1400" b="0" i="1" u="sng" strike="noStrike" kern="1200" cap="none" spc="0" normalizeH="0" baseline="0" noProof="0" dirty="0">
                <a:ln>
                  <a:noFill/>
                </a:ln>
                <a:solidFill>
                  <a:prstClr val="black"/>
                </a:solidFill>
                <a:effectLst/>
                <a:uLnTx/>
                <a:uFillTx/>
                <a:ea typeface="+mn-ea"/>
                <a:cs typeface="+mn-cs"/>
              </a:rPr>
              <a:t> Compact, Revêtement de façade en bois – Construction, mars 2017</a:t>
            </a:r>
            <a:endParaRPr kumimoji="0" lang="fr-CA" sz="1400" b="0" i="0" u="sng"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72111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F392D-8A24-4049-853B-B4C8A37C0560}"/>
              </a:ext>
            </a:extLst>
          </p:cNvPr>
          <p:cNvSpPr>
            <a:spLocks noGrp="1"/>
          </p:cNvSpPr>
          <p:nvPr>
            <p:ph type="title"/>
          </p:nvPr>
        </p:nvSpPr>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Ailleurs, en Suisse</a:t>
            </a:r>
            <a:endParaRPr lang="fr-CA" dirty="0"/>
          </a:p>
        </p:txBody>
      </p:sp>
      <p:sp>
        <p:nvSpPr>
          <p:cNvPr id="19" name="ZoneTexte 18">
            <a:extLst>
              <a:ext uri="{FF2B5EF4-FFF2-40B4-BE49-F238E27FC236}">
                <a16:creationId xmlns:a16="http://schemas.microsoft.com/office/drawing/2014/main" id="{A203DA5F-9E71-4133-A7DB-22CDB9DAAF8C}"/>
              </a:ext>
            </a:extLst>
          </p:cNvPr>
          <p:cNvSpPr txBox="1"/>
          <p:nvPr/>
        </p:nvSpPr>
        <p:spPr>
          <a:xfrm>
            <a:off x="275137" y="3306417"/>
            <a:ext cx="2232248" cy="1200329"/>
          </a:xfrm>
          <a:prstGeom prst="rect">
            <a:avLst/>
          </a:prstGeom>
          <a:noFill/>
        </p:spPr>
        <p:txBody>
          <a:bodyPr wrap="square">
            <a:spAutoFit/>
          </a:bodyPr>
          <a:lstStyle/>
          <a:p>
            <a:pPr algn="l"/>
            <a:r>
              <a:rPr lang="fr-CA" sz="1200" b="0" u="none" strike="noStrike" baseline="0" dirty="0"/>
              <a:t>Du point de vue technique, des revêtements de façade non traités avec des mesures de protection constructives efficaces ne nécessitent pas d’entretien.</a:t>
            </a:r>
            <a:endParaRPr lang="fr-CA" sz="1200" dirty="0"/>
          </a:p>
        </p:txBody>
      </p:sp>
      <p:pic>
        <p:nvPicPr>
          <p:cNvPr id="4" name="Image 3">
            <a:extLst>
              <a:ext uri="{FF2B5EF4-FFF2-40B4-BE49-F238E27FC236}">
                <a16:creationId xmlns:a16="http://schemas.microsoft.com/office/drawing/2014/main" id="{4A8BC512-17BC-4D8C-95D1-170F8FD77FD6}"/>
              </a:ext>
            </a:extLst>
          </p:cNvPr>
          <p:cNvPicPr>
            <a:picLocks noChangeAspect="1"/>
          </p:cNvPicPr>
          <p:nvPr/>
        </p:nvPicPr>
        <p:blipFill rotWithShape="1">
          <a:blip r:embed="rId2"/>
          <a:srcRect l="2382" t="2958"/>
          <a:stretch/>
        </p:blipFill>
        <p:spPr>
          <a:xfrm>
            <a:off x="2507385" y="1024842"/>
            <a:ext cx="9128315" cy="5680591"/>
          </a:xfrm>
          <a:prstGeom prst="rect">
            <a:avLst/>
          </a:prstGeom>
        </p:spPr>
      </p:pic>
      <p:sp>
        <p:nvSpPr>
          <p:cNvPr id="14" name="ZoneTexte 13">
            <a:extLst>
              <a:ext uri="{FF2B5EF4-FFF2-40B4-BE49-F238E27FC236}">
                <a16:creationId xmlns:a16="http://schemas.microsoft.com/office/drawing/2014/main" id="{C7A11A95-E866-45D5-A7C2-B09044FD7FD4}"/>
              </a:ext>
            </a:extLst>
          </p:cNvPr>
          <p:cNvSpPr txBox="1"/>
          <p:nvPr/>
        </p:nvSpPr>
        <p:spPr>
          <a:xfrm>
            <a:off x="275137" y="5085184"/>
            <a:ext cx="2092844" cy="707886"/>
          </a:xfrm>
          <a:prstGeom prst="rect">
            <a:avLst/>
          </a:prstGeom>
          <a:noFill/>
        </p:spPr>
        <p:txBody>
          <a:bodyPr wrap="square">
            <a:spAutoFit/>
          </a:bodyPr>
          <a:lstStyle/>
          <a:p>
            <a:r>
              <a:rPr kumimoji="0" lang="fr-CA" sz="1600" b="1" u="none" strike="noStrike" kern="1200" cap="none" spc="0" normalizeH="0" baseline="0" noProof="0" dirty="0">
                <a:ln>
                  <a:noFill/>
                </a:ln>
                <a:solidFill>
                  <a:prstClr val="black"/>
                </a:solidFill>
                <a:effectLst/>
                <a:uLnTx/>
                <a:uFillTx/>
                <a:latin typeface="Syntax-Reg"/>
                <a:ea typeface="+mn-ea"/>
                <a:cs typeface="+mn-cs"/>
              </a:rPr>
              <a:t>Lignum</a:t>
            </a:r>
            <a:r>
              <a:rPr kumimoji="0" lang="fr-CA" sz="1200" b="0" i="1" u="none" strike="noStrike" kern="1200" cap="none" spc="0" normalizeH="0" baseline="0" noProof="0" dirty="0">
                <a:ln>
                  <a:noFill/>
                </a:ln>
                <a:solidFill>
                  <a:prstClr val="black"/>
                </a:solidFill>
                <a:effectLst/>
                <a:uLnTx/>
                <a:uFillTx/>
                <a:latin typeface="Syntax-Reg"/>
                <a:ea typeface="+mn-ea"/>
                <a:cs typeface="+mn-cs"/>
              </a:rPr>
              <a:t> (Suisse) Compact Revêtement de façade en bois – Construction, mars 2017</a:t>
            </a:r>
            <a:endParaRPr lang="fr-CA" sz="1200" dirty="0"/>
          </a:p>
        </p:txBody>
      </p:sp>
    </p:spTree>
    <p:extLst>
      <p:ext uri="{BB962C8B-B14F-4D97-AF65-F5344CB8AC3E}">
        <p14:creationId xmlns:p14="http://schemas.microsoft.com/office/powerpoint/2010/main" val="1635069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655228-0E9E-4127-A662-D4FAFFA4DA55}"/>
              </a:ext>
            </a:extLst>
          </p:cNvPr>
          <p:cNvSpPr>
            <a:spLocks noGrp="1"/>
          </p:cNvSpPr>
          <p:nvPr>
            <p:ph type="title"/>
          </p:nvPr>
        </p:nvSpPr>
        <p:spPr>
          <a:xfrm>
            <a:off x="477415" y="220508"/>
            <a:ext cx="10908291"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Durabilité relative d’autres matériaux </a:t>
            </a:r>
            <a:endParaRPr lang="fr-CA" dirty="0"/>
          </a:p>
        </p:txBody>
      </p:sp>
      <p:pic>
        <p:nvPicPr>
          <p:cNvPr id="6" name="Image 5" descr="Une image contenant bâtiment, extérieur, rouge, brique&#10;&#10;Description générée automatiquement">
            <a:extLst>
              <a:ext uri="{FF2B5EF4-FFF2-40B4-BE49-F238E27FC236}">
                <a16:creationId xmlns:a16="http://schemas.microsoft.com/office/drawing/2014/main" id="{6E6FE2B3-25D5-4FBE-A1D4-6B337224C8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0381" y="942398"/>
            <a:ext cx="3925325" cy="5233767"/>
          </a:xfrm>
          <a:prstGeom prst="rect">
            <a:avLst/>
          </a:prstGeom>
        </p:spPr>
      </p:pic>
      <p:pic>
        <p:nvPicPr>
          <p:cNvPr id="12" name="Image 11">
            <a:extLst>
              <a:ext uri="{FF2B5EF4-FFF2-40B4-BE49-F238E27FC236}">
                <a16:creationId xmlns:a16="http://schemas.microsoft.com/office/drawing/2014/main" id="{7EB6D59F-845C-40AA-8699-D1E309F02D2A}"/>
              </a:ext>
            </a:extLst>
          </p:cNvPr>
          <p:cNvPicPr>
            <a:picLocks noChangeAspect="1"/>
          </p:cNvPicPr>
          <p:nvPr/>
        </p:nvPicPr>
        <p:blipFill rotWithShape="1">
          <a:blip r:embed="rId3"/>
          <a:srcRect b="9464"/>
          <a:stretch/>
        </p:blipFill>
        <p:spPr>
          <a:xfrm>
            <a:off x="473043" y="981191"/>
            <a:ext cx="5949139" cy="3238831"/>
          </a:xfrm>
          <a:prstGeom prst="rect">
            <a:avLst/>
          </a:prstGeom>
        </p:spPr>
      </p:pic>
      <p:pic>
        <p:nvPicPr>
          <p:cNvPr id="2053" name="Picture 5" descr="Fissures dans mur de briques : faut-il réparer ou reboucher?">
            <a:extLst>
              <a:ext uri="{FF2B5EF4-FFF2-40B4-BE49-F238E27FC236}">
                <a16:creationId xmlns:a16="http://schemas.microsoft.com/office/drawing/2014/main" id="{37794F4E-6E2B-485C-A1F5-945580A705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6" r="4277"/>
          <a:stretch/>
        </p:blipFill>
        <p:spPr bwMode="auto">
          <a:xfrm>
            <a:off x="4719338" y="5105556"/>
            <a:ext cx="2588516"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10 conseils pour entretenir et réparer du stuc | Trucs pratiques">
            <a:extLst>
              <a:ext uri="{FF2B5EF4-FFF2-40B4-BE49-F238E27FC236}">
                <a16:creationId xmlns:a16="http://schemas.microsoft.com/office/drawing/2014/main" id="{0A03DAC4-F239-453C-9102-7E489E715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51" y="4293096"/>
            <a:ext cx="4093769" cy="245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00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bâtiment, extérieur, ciel&#10;&#10;Description générée automatiquement">
            <a:extLst>
              <a:ext uri="{FF2B5EF4-FFF2-40B4-BE49-F238E27FC236}">
                <a16:creationId xmlns:a16="http://schemas.microsoft.com/office/drawing/2014/main" id="{B0A7A148-F3FB-4A4D-A98F-379F8F9AED34}"/>
              </a:ext>
            </a:extLst>
          </p:cNvPr>
          <p:cNvPicPr>
            <a:picLocks noChangeAspect="1"/>
          </p:cNvPicPr>
          <p:nvPr/>
        </p:nvPicPr>
        <p:blipFill rotWithShape="1">
          <a:blip r:embed="rId2">
            <a:extLst>
              <a:ext uri="{28A0092B-C50C-407E-A947-70E740481C1C}">
                <a14:useLocalDpi xmlns:a14="http://schemas.microsoft.com/office/drawing/2010/main" val="0"/>
              </a:ext>
            </a:extLst>
          </a:blip>
          <a:srcRect l="10718" t="-330" r="107" b="330"/>
          <a:stretch/>
        </p:blipFill>
        <p:spPr>
          <a:xfrm>
            <a:off x="6512198" y="1152519"/>
            <a:ext cx="5473425" cy="3024802"/>
          </a:xfrm>
          <a:prstGeom prst="rect">
            <a:avLst/>
          </a:prstGeom>
        </p:spPr>
      </p:pic>
      <p:pic>
        <p:nvPicPr>
          <p:cNvPr id="7" name="Image 6" descr="Une image contenant texte, clipart&#10;&#10;Description générée automatiquement">
            <a:extLst>
              <a:ext uri="{FF2B5EF4-FFF2-40B4-BE49-F238E27FC236}">
                <a16:creationId xmlns:a16="http://schemas.microsoft.com/office/drawing/2014/main" id="{384A0ABD-D18A-4611-B586-B45B9B27F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871" y="4415680"/>
            <a:ext cx="6768752" cy="2244652"/>
          </a:xfrm>
          <a:prstGeom prst="rect">
            <a:avLst/>
          </a:prstGeom>
        </p:spPr>
      </p:pic>
      <p:pic>
        <p:nvPicPr>
          <p:cNvPr id="4" name="Image 3" descr="Une image contenant extérieur, arbre, cheval, neige&#10;&#10;Description générée automatiquement">
            <a:extLst>
              <a:ext uri="{FF2B5EF4-FFF2-40B4-BE49-F238E27FC236}">
                <a16:creationId xmlns:a16="http://schemas.microsoft.com/office/drawing/2014/main" id="{DEB4D272-8631-4D3F-9615-5A1863635B9B}"/>
              </a:ext>
            </a:extLst>
          </p:cNvPr>
          <p:cNvPicPr>
            <a:picLocks noChangeAspect="1"/>
          </p:cNvPicPr>
          <p:nvPr/>
        </p:nvPicPr>
        <p:blipFill rotWithShape="1">
          <a:blip r:embed="rId4">
            <a:extLst>
              <a:ext uri="{28A0092B-C50C-407E-A947-70E740481C1C}">
                <a14:useLocalDpi xmlns:a14="http://schemas.microsoft.com/office/drawing/2010/main" val="0"/>
              </a:ext>
            </a:extLst>
          </a:blip>
          <a:srcRect t="2488" r="-158" b="7943"/>
          <a:stretch/>
        </p:blipFill>
        <p:spPr>
          <a:xfrm>
            <a:off x="559702" y="3963077"/>
            <a:ext cx="4356091" cy="2592289"/>
          </a:xfrm>
          <a:prstGeom prst="rect">
            <a:avLst/>
          </a:prstGeom>
        </p:spPr>
      </p:pic>
      <p:pic>
        <p:nvPicPr>
          <p:cNvPr id="10" name="Image 9" descr="Une image contenant extérieur, ciel, bâtiment, ferme&#10;&#10;Description générée automatiquement">
            <a:extLst>
              <a:ext uri="{FF2B5EF4-FFF2-40B4-BE49-F238E27FC236}">
                <a16:creationId xmlns:a16="http://schemas.microsoft.com/office/drawing/2014/main" id="{E37BE2B4-6007-4259-9895-7620FD4A7150}"/>
              </a:ext>
            </a:extLst>
          </p:cNvPr>
          <p:cNvPicPr>
            <a:picLocks noChangeAspect="1"/>
          </p:cNvPicPr>
          <p:nvPr/>
        </p:nvPicPr>
        <p:blipFill rotWithShape="1">
          <a:blip r:embed="rId5">
            <a:extLst>
              <a:ext uri="{28A0092B-C50C-407E-A947-70E740481C1C}">
                <a14:useLocalDpi xmlns:a14="http://schemas.microsoft.com/office/drawing/2010/main" val="0"/>
              </a:ext>
            </a:extLst>
          </a:blip>
          <a:srcRect l="4149" r="3661"/>
          <a:stretch/>
        </p:blipFill>
        <p:spPr>
          <a:xfrm>
            <a:off x="93237" y="1024842"/>
            <a:ext cx="3763658" cy="2764198"/>
          </a:xfrm>
          <a:prstGeom prst="rect">
            <a:avLst/>
          </a:prstGeom>
        </p:spPr>
      </p:pic>
      <p:sp>
        <p:nvSpPr>
          <p:cNvPr id="2" name="Titre 1">
            <a:extLst>
              <a:ext uri="{FF2B5EF4-FFF2-40B4-BE49-F238E27FC236}">
                <a16:creationId xmlns:a16="http://schemas.microsoft.com/office/drawing/2014/main" id="{80D9435D-CB8B-4ACA-91D3-785ADDB2AF26}"/>
              </a:ext>
            </a:extLst>
          </p:cNvPr>
          <p:cNvSpPr>
            <a:spLocks noGrp="1"/>
          </p:cNvSpPr>
          <p:nvPr>
            <p:ph type="title"/>
          </p:nvPr>
        </p:nvSpPr>
        <p:spPr>
          <a:xfrm>
            <a:off x="479376" y="337232"/>
            <a:ext cx="11506247"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Imaginaire historique</a:t>
            </a:r>
            <a:endParaRPr lang="fr-CA" sz="2800" b="1" dirty="0">
              <a:solidFill>
                <a:schemeClr val="tx1">
                  <a:lumMod val="50000"/>
                  <a:lumOff val="50000"/>
                </a:schemeClr>
              </a:solidFill>
              <a:latin typeface="Lucida Handwriting" panose="03010101010101010101" pitchFamily="66" charset="0"/>
            </a:endParaRPr>
          </a:p>
        </p:txBody>
      </p:sp>
      <p:pic>
        <p:nvPicPr>
          <p:cNvPr id="14" name="Image 13" descr="Une image contenant herbe, ciel, extérieur, bâtiment&#10;&#10;Description générée automatiquement">
            <a:extLst>
              <a:ext uri="{FF2B5EF4-FFF2-40B4-BE49-F238E27FC236}">
                <a16:creationId xmlns:a16="http://schemas.microsoft.com/office/drawing/2014/main" id="{C7A19B06-81B1-414E-92F5-95D5A150309B}"/>
              </a:ext>
            </a:extLst>
          </p:cNvPr>
          <p:cNvPicPr>
            <a:picLocks noChangeAspect="1"/>
          </p:cNvPicPr>
          <p:nvPr/>
        </p:nvPicPr>
        <p:blipFill rotWithShape="1">
          <a:blip r:embed="rId6">
            <a:extLst>
              <a:ext uri="{28A0092B-C50C-407E-A947-70E740481C1C}">
                <a14:useLocalDpi xmlns:a14="http://schemas.microsoft.com/office/drawing/2010/main" val="0"/>
              </a:ext>
            </a:extLst>
          </a:blip>
          <a:srcRect l="37001" t="2100" r="6300" b="14615"/>
          <a:stretch/>
        </p:blipFill>
        <p:spPr>
          <a:xfrm>
            <a:off x="3929994" y="1024842"/>
            <a:ext cx="2509105" cy="2764198"/>
          </a:xfrm>
          <a:prstGeom prst="rect">
            <a:avLst/>
          </a:prstGeom>
        </p:spPr>
      </p:pic>
      <p:sp>
        <p:nvSpPr>
          <p:cNvPr id="3" name="ZoneTexte 2">
            <a:extLst>
              <a:ext uri="{FF2B5EF4-FFF2-40B4-BE49-F238E27FC236}">
                <a16:creationId xmlns:a16="http://schemas.microsoft.com/office/drawing/2014/main" id="{C37B14F7-F5AC-4757-9EA9-A2F328E62D89}"/>
              </a:ext>
            </a:extLst>
          </p:cNvPr>
          <p:cNvSpPr txBox="1"/>
          <p:nvPr/>
        </p:nvSpPr>
        <p:spPr>
          <a:xfrm>
            <a:off x="5184546" y="4199651"/>
            <a:ext cx="1218282" cy="276999"/>
          </a:xfrm>
          <a:prstGeom prst="rect">
            <a:avLst/>
          </a:prstGeom>
          <a:noFill/>
        </p:spPr>
        <p:txBody>
          <a:bodyPr wrap="none" rtlCol="0">
            <a:spAutoFit/>
          </a:bodyPr>
          <a:lstStyle/>
          <a:p>
            <a:r>
              <a:rPr lang="fr-CA" sz="1200" dirty="0"/>
              <a:t>Créateur: Morris</a:t>
            </a:r>
          </a:p>
        </p:txBody>
      </p:sp>
    </p:spTree>
    <p:extLst>
      <p:ext uri="{BB962C8B-B14F-4D97-AF65-F5344CB8AC3E}">
        <p14:creationId xmlns:p14="http://schemas.microsoft.com/office/powerpoint/2010/main" val="2996038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bâtiment, maison, vieux, extérieur&#10;&#10;Description générée automatiquement">
            <a:extLst>
              <a:ext uri="{FF2B5EF4-FFF2-40B4-BE49-F238E27FC236}">
                <a16:creationId xmlns:a16="http://schemas.microsoft.com/office/drawing/2014/main" id="{BE9C5E27-3B47-4BBE-87F3-F402BA23B7C0}"/>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a:stretch/>
        </p:blipFill>
        <p:spPr>
          <a:xfrm>
            <a:off x="335360" y="1043097"/>
            <a:ext cx="6702473" cy="4952431"/>
          </a:xfrm>
          <a:prstGeom prst="rect">
            <a:avLst/>
          </a:prstGeom>
        </p:spPr>
      </p:pic>
      <p:sp>
        <p:nvSpPr>
          <p:cNvPr id="2" name="Titre 1">
            <a:extLst>
              <a:ext uri="{FF2B5EF4-FFF2-40B4-BE49-F238E27FC236}">
                <a16:creationId xmlns:a16="http://schemas.microsoft.com/office/drawing/2014/main" id="{997E43AE-AB34-4221-9A6A-78144CFBCD62}"/>
              </a:ext>
            </a:extLst>
          </p:cNvPr>
          <p:cNvSpPr>
            <a:spLocks noGrp="1"/>
          </p:cNvSpPr>
          <p:nvPr>
            <p:ph type="title"/>
          </p:nvPr>
        </p:nvSpPr>
        <p:spPr>
          <a:solidFill>
            <a:schemeClr val="bg1">
              <a:lumMod val="95000"/>
              <a:alpha val="30000"/>
            </a:schemeClr>
          </a:solidFill>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Imaginaire historique</a:t>
            </a:r>
            <a:endParaRPr lang="fr-CA" dirty="0"/>
          </a:p>
        </p:txBody>
      </p:sp>
      <p:sp>
        <p:nvSpPr>
          <p:cNvPr id="3" name="ZoneTexte 2">
            <a:extLst>
              <a:ext uri="{FF2B5EF4-FFF2-40B4-BE49-F238E27FC236}">
                <a16:creationId xmlns:a16="http://schemas.microsoft.com/office/drawing/2014/main" id="{E1DBD8D0-1602-4976-917D-30CE97FB502D}"/>
              </a:ext>
            </a:extLst>
          </p:cNvPr>
          <p:cNvSpPr txBox="1"/>
          <p:nvPr/>
        </p:nvSpPr>
        <p:spPr>
          <a:xfrm>
            <a:off x="2567608" y="6165304"/>
            <a:ext cx="1604991" cy="307777"/>
          </a:xfrm>
          <a:prstGeom prst="rect">
            <a:avLst/>
          </a:prstGeom>
          <a:noFill/>
        </p:spPr>
        <p:txBody>
          <a:bodyPr wrap="none" rtlCol="0">
            <a:spAutoFit/>
          </a:bodyPr>
          <a:lstStyle/>
          <a:p>
            <a:r>
              <a:rPr lang="fr-CA" sz="1400" dirty="0"/>
              <a:t>Site Magog Québec</a:t>
            </a:r>
          </a:p>
        </p:txBody>
      </p:sp>
      <p:pic>
        <p:nvPicPr>
          <p:cNvPr id="5" name="Image 4">
            <a:extLst>
              <a:ext uri="{FF2B5EF4-FFF2-40B4-BE49-F238E27FC236}">
                <a16:creationId xmlns:a16="http://schemas.microsoft.com/office/drawing/2014/main" id="{8957B81E-39AA-4281-B529-52DD4E0340A7}"/>
              </a:ext>
            </a:extLst>
          </p:cNvPr>
          <p:cNvPicPr>
            <a:picLocks noChangeAspect="1"/>
          </p:cNvPicPr>
          <p:nvPr/>
        </p:nvPicPr>
        <p:blipFill>
          <a:blip r:embed="rId3"/>
          <a:stretch>
            <a:fillRect/>
          </a:stretch>
        </p:blipFill>
        <p:spPr>
          <a:xfrm>
            <a:off x="7303585" y="1958674"/>
            <a:ext cx="4553055" cy="2940652"/>
          </a:xfrm>
          <a:prstGeom prst="rect">
            <a:avLst/>
          </a:prstGeom>
        </p:spPr>
      </p:pic>
      <p:sp>
        <p:nvSpPr>
          <p:cNvPr id="7" name="ZoneTexte 6">
            <a:extLst>
              <a:ext uri="{FF2B5EF4-FFF2-40B4-BE49-F238E27FC236}">
                <a16:creationId xmlns:a16="http://schemas.microsoft.com/office/drawing/2014/main" id="{0234D5BC-9C29-4532-98BD-DD90F6AAB2E4}"/>
              </a:ext>
            </a:extLst>
          </p:cNvPr>
          <p:cNvSpPr txBox="1"/>
          <p:nvPr/>
        </p:nvSpPr>
        <p:spPr>
          <a:xfrm>
            <a:off x="8807812" y="5013176"/>
            <a:ext cx="609765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St-Sauveur-des-Monts</a:t>
            </a:r>
          </a:p>
        </p:txBody>
      </p:sp>
    </p:spTree>
    <p:extLst>
      <p:ext uri="{BB962C8B-B14F-4D97-AF65-F5344CB8AC3E}">
        <p14:creationId xmlns:p14="http://schemas.microsoft.com/office/powerpoint/2010/main" val="226197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6529-CA5F-47DB-9A70-82448D8FCDE5}"/>
              </a:ext>
            </a:extLst>
          </p:cNvPr>
          <p:cNvSpPr>
            <a:spLocks noGrp="1"/>
          </p:cNvSpPr>
          <p:nvPr>
            <p:ph type="title"/>
          </p:nvPr>
        </p:nvSpPr>
        <p:spPr>
          <a:xfrm>
            <a:off x="27072" y="337232"/>
            <a:ext cx="12164899"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lang="fr-CA" sz="3600" dirty="0">
                <a:solidFill>
                  <a:srgbClr val="00B050"/>
                </a:solidFill>
                <a:latin typeface="Vijaya" panose="02020604020202020204" pitchFamily="18" charset="0"/>
                <a:ea typeface="+mn-lt"/>
                <a:cs typeface="Vijaya" panose="02020604020202020204" pitchFamily="18" charset="0"/>
              </a:rPr>
              <a:t>b</a:t>
            </a:r>
            <a:r>
              <a:rPr kumimoji="0" lang="fr-CA" sz="3600" b="0" i="0" u="none" strike="noStrike" kern="1200" cap="none" spc="0" normalizeH="0" baseline="0" noProof="0" dirty="0" err="1">
                <a:ln>
                  <a:noFill/>
                </a:ln>
                <a:solidFill>
                  <a:srgbClr val="00B050"/>
                </a:solidFill>
                <a:effectLst/>
                <a:uLnTx/>
                <a:uFillTx/>
                <a:latin typeface="Vijaya" panose="02020604020202020204" pitchFamily="18" charset="0"/>
                <a:ea typeface="+mn-lt"/>
                <a:cs typeface="Vijaya" panose="02020604020202020204" pitchFamily="18" charset="0"/>
              </a:rPr>
              <a:t>ardeaux</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 de bois _ </a:t>
            </a:r>
            <a:r>
              <a:rPr lang="fr-CA" sz="3600" dirty="0">
                <a:solidFill>
                  <a:srgbClr val="00B050"/>
                </a:solidFill>
                <a:latin typeface="Vijaya" panose="02020604020202020204" pitchFamily="18" charset="0"/>
                <a:ea typeface="+mn-lt"/>
                <a:cs typeface="Vijaya" panose="02020604020202020204" pitchFamily="18" charset="0"/>
              </a:rPr>
              <a:t>m</a:t>
            </a:r>
            <a:r>
              <a:rPr kumimoji="0" lang="fr-CA" sz="3600" b="0" i="0" u="none" strike="noStrike" kern="1200" cap="none" spc="0" normalizeH="0" baseline="0" noProof="0" dirty="0" err="1">
                <a:ln>
                  <a:noFill/>
                </a:ln>
                <a:solidFill>
                  <a:srgbClr val="00B050"/>
                </a:solidFill>
                <a:effectLst/>
                <a:uLnTx/>
                <a:uFillTx/>
                <a:latin typeface="Vijaya" panose="02020604020202020204" pitchFamily="18" charset="0"/>
                <a:ea typeface="+mn-lt"/>
                <a:cs typeface="Vijaya" panose="02020604020202020204" pitchFamily="18" charset="0"/>
              </a:rPr>
              <a:t>ultiples</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 possibilités</a:t>
            </a:r>
            <a:endParaRPr lang="fr-CA" dirty="0"/>
          </a:p>
        </p:txBody>
      </p:sp>
      <p:pic>
        <p:nvPicPr>
          <p:cNvPr id="4" name="Image 3" descr="Une image contenant ciel, bâtiment, extérieur, maison&#10;&#10;Description générée automatiquement">
            <a:extLst>
              <a:ext uri="{FF2B5EF4-FFF2-40B4-BE49-F238E27FC236}">
                <a16:creationId xmlns:a16="http://schemas.microsoft.com/office/drawing/2014/main" id="{3B37428D-4614-4B61-8D02-A4F680F19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490" y="1024842"/>
            <a:ext cx="6265481" cy="4175943"/>
          </a:xfrm>
          <a:prstGeom prst="rect">
            <a:avLst/>
          </a:prstGeom>
        </p:spPr>
      </p:pic>
      <p:pic>
        <p:nvPicPr>
          <p:cNvPr id="6" name="Image 5" descr="Une image contenant arbre, herbe, extérieur, ciel&#10;&#10;Description générée automatiquement">
            <a:extLst>
              <a:ext uri="{FF2B5EF4-FFF2-40B4-BE49-F238E27FC236}">
                <a16:creationId xmlns:a16="http://schemas.microsoft.com/office/drawing/2014/main" id="{854509DC-62ED-4C80-B684-C0CE24CE9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2" y="2507236"/>
            <a:ext cx="5899417" cy="4389166"/>
          </a:xfrm>
          <a:prstGeom prst="rect">
            <a:avLst/>
          </a:prstGeom>
        </p:spPr>
      </p:pic>
      <p:sp>
        <p:nvSpPr>
          <p:cNvPr id="8" name="ZoneTexte 7">
            <a:extLst>
              <a:ext uri="{FF2B5EF4-FFF2-40B4-BE49-F238E27FC236}">
                <a16:creationId xmlns:a16="http://schemas.microsoft.com/office/drawing/2014/main" id="{7A2AF14C-7C5A-4CE6-9ADA-0DF32DFB9EBC}"/>
              </a:ext>
            </a:extLst>
          </p:cNvPr>
          <p:cNvSpPr txBox="1"/>
          <p:nvPr/>
        </p:nvSpPr>
        <p:spPr>
          <a:xfrm>
            <a:off x="9367998" y="5309938"/>
            <a:ext cx="2520947" cy="954107"/>
          </a:xfrm>
          <a:prstGeom prst="rect">
            <a:avLst/>
          </a:prstGeom>
          <a:noFill/>
        </p:spPr>
        <p:txBody>
          <a:bodyPr wrap="none" rtlCol="0">
            <a:spAutoFit/>
          </a:bodyPr>
          <a:lstStyle/>
          <a:p>
            <a:r>
              <a:rPr lang="fr-CA" sz="1400" dirty="0"/>
              <a:t>Résidence à Beaconsfield</a:t>
            </a:r>
          </a:p>
          <a:p>
            <a:r>
              <a:rPr lang="fr-CA" sz="1400" dirty="0"/>
              <a:t>Architecte: Roger </a:t>
            </a:r>
            <a:r>
              <a:rPr lang="fr-CA" sz="1400" dirty="0" err="1"/>
              <a:t>Dastous</a:t>
            </a:r>
            <a:r>
              <a:rPr lang="fr-CA" sz="1400" dirty="0"/>
              <a:t>, 1966</a:t>
            </a:r>
          </a:p>
          <a:p>
            <a:r>
              <a:rPr lang="fr-CA" sz="1400" dirty="0"/>
              <a:t>Ajout d’un étage 1998</a:t>
            </a:r>
          </a:p>
          <a:p>
            <a:r>
              <a:rPr lang="fr-CA" sz="1400" dirty="0"/>
              <a:t>Benoit Béland architecte</a:t>
            </a:r>
          </a:p>
        </p:txBody>
      </p:sp>
      <p:sp>
        <p:nvSpPr>
          <p:cNvPr id="10" name="ZoneTexte 9">
            <a:extLst>
              <a:ext uri="{FF2B5EF4-FFF2-40B4-BE49-F238E27FC236}">
                <a16:creationId xmlns:a16="http://schemas.microsoft.com/office/drawing/2014/main" id="{376D25A8-A704-43E6-B101-3120A131F1E7}"/>
              </a:ext>
            </a:extLst>
          </p:cNvPr>
          <p:cNvSpPr txBox="1"/>
          <p:nvPr/>
        </p:nvSpPr>
        <p:spPr>
          <a:xfrm>
            <a:off x="1053817" y="2060848"/>
            <a:ext cx="3845925" cy="307777"/>
          </a:xfrm>
          <a:prstGeom prst="rect">
            <a:avLst/>
          </a:prstGeom>
          <a:noFill/>
        </p:spPr>
        <p:txBody>
          <a:bodyPr wrap="none" rtlCol="0">
            <a:spAutoFit/>
          </a:bodyPr>
          <a:lstStyle/>
          <a:p>
            <a:r>
              <a:rPr lang="fr-CA" sz="1400" dirty="0"/>
              <a:t>Église St-Philippe et Jacob, </a:t>
            </a:r>
            <a:r>
              <a:rPr lang="fr-CA" sz="1400" dirty="0" err="1"/>
              <a:t>Sekowa</a:t>
            </a:r>
            <a:r>
              <a:rPr lang="fr-CA" sz="1400" dirty="0"/>
              <a:t>, Pologne, 1516</a:t>
            </a:r>
          </a:p>
        </p:txBody>
      </p:sp>
    </p:spTree>
    <p:extLst>
      <p:ext uri="{BB962C8B-B14F-4D97-AF65-F5344CB8AC3E}">
        <p14:creationId xmlns:p14="http://schemas.microsoft.com/office/powerpoint/2010/main" val="3217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E11D8-C259-4DCE-8CF3-D638F1EAB8DC}"/>
              </a:ext>
            </a:extLst>
          </p:cNvPr>
          <p:cNvSpPr>
            <a:spLocks noGrp="1"/>
          </p:cNvSpPr>
          <p:nvPr>
            <p:ph type="title"/>
          </p:nvPr>
        </p:nvSpPr>
        <p:spPr>
          <a:xfrm>
            <a:off x="479376" y="188640"/>
            <a:ext cx="10908291"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Ordre de présentation</a:t>
            </a:r>
            <a:endParaRPr lang="fr-CA" dirty="0"/>
          </a:p>
        </p:txBody>
      </p:sp>
      <p:sp>
        <p:nvSpPr>
          <p:cNvPr id="5" name="ZoneTexte 4">
            <a:extLst>
              <a:ext uri="{FF2B5EF4-FFF2-40B4-BE49-F238E27FC236}">
                <a16:creationId xmlns:a16="http://schemas.microsoft.com/office/drawing/2014/main" id="{BD9B1C9D-17E6-41F2-A7A0-07DA4204F618}"/>
              </a:ext>
            </a:extLst>
          </p:cNvPr>
          <p:cNvSpPr txBox="1"/>
          <p:nvPr/>
        </p:nvSpPr>
        <p:spPr>
          <a:xfrm>
            <a:off x="1021007" y="1531032"/>
            <a:ext cx="5040560" cy="4708981"/>
          </a:xfrm>
          <a:prstGeom prst="rect">
            <a:avLst/>
          </a:prstGeom>
          <a:noFill/>
        </p:spPr>
        <p:txBody>
          <a:bodyPr wrap="square">
            <a:spAutoFit/>
          </a:bodyPr>
          <a:lstStyle/>
          <a:p>
            <a:pPr marL="514350" indent="-514350">
              <a:buFont typeface="+mj-lt"/>
              <a:buAutoNum type="arabicPeriod"/>
            </a:pPr>
            <a:r>
              <a:rPr lang="fr-CA" sz="1500" dirty="0"/>
              <a:t>Extraits pertinents du Code de Construction du Québec</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1500" b="0" i="0" u="none" strike="noStrike" kern="1200" cap="none" spc="0" normalizeH="0" baseline="0" noProof="0" dirty="0">
                <a:ln>
                  <a:noFill/>
                </a:ln>
                <a:solidFill>
                  <a:prstClr val="black"/>
                </a:solidFill>
                <a:effectLst/>
                <a:uLnTx/>
                <a:uFillTx/>
                <a:latin typeface="Calibri" panose="020F0502020204030204"/>
                <a:ea typeface="+mn-ea"/>
                <a:cs typeface="+mn-cs"/>
              </a:rPr>
              <a:t>Types de revêtements extérieurs en bois au Québec</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fr-CA" sz="1500" dirty="0">
                <a:solidFill>
                  <a:prstClr val="black"/>
                </a:solidFill>
                <a:latin typeface="Calibri" panose="020F0502020204030204"/>
              </a:rPr>
              <a:t>Différents profilés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1500" b="0" i="0" u="none" strike="noStrike" kern="1200" cap="none" spc="0" normalizeH="0" baseline="0" noProof="0" dirty="0">
                <a:ln>
                  <a:noFill/>
                </a:ln>
                <a:solidFill>
                  <a:prstClr val="black"/>
                </a:solidFill>
                <a:effectLst/>
                <a:uLnTx/>
                <a:uFillTx/>
                <a:latin typeface="Calibri" panose="020F0502020204030204"/>
                <a:ea typeface="+mn-ea"/>
                <a:cs typeface="+mn-cs"/>
              </a:rPr>
              <a:t>Bois massif _ directement de l’arbre</a:t>
            </a:r>
          </a:p>
          <a:p>
            <a:pPr marL="514350" indent="-514350">
              <a:buFont typeface="+mj-lt"/>
              <a:buAutoNum type="arabicPeriod"/>
            </a:pPr>
            <a:r>
              <a:rPr lang="fr-CA" sz="1500" dirty="0"/>
              <a:t>Guide (Cecobois) des meilleures pratiques d’installation du revêtement extérieur en bois massif, 2</a:t>
            </a:r>
            <a:r>
              <a:rPr lang="fr-CA" sz="1500" baseline="30000" dirty="0"/>
              <a:t>e</a:t>
            </a:r>
            <a:r>
              <a:rPr lang="fr-CA" sz="1500" dirty="0"/>
              <a:t> édition </a:t>
            </a:r>
          </a:p>
          <a:p>
            <a:pPr marL="514350" indent="-514350">
              <a:buFont typeface="+mj-lt"/>
              <a:buAutoNum type="arabicPeriod"/>
            </a:pPr>
            <a:r>
              <a:rPr lang="fr-CA" sz="1500" dirty="0"/>
              <a:t>Fiche technique, Garantie construction résidentielle </a:t>
            </a:r>
          </a:p>
          <a:p>
            <a:pPr marL="514350" indent="-514350">
              <a:buFont typeface="+mj-lt"/>
              <a:buAutoNum type="arabicPeriod"/>
            </a:pPr>
            <a:r>
              <a:rPr lang="fr-CA" sz="1500" dirty="0"/>
              <a:t>Exemple d’assemblage intéressant</a:t>
            </a:r>
          </a:p>
          <a:p>
            <a:pPr marL="514350" indent="-514350">
              <a:buFont typeface="+mj-lt"/>
              <a:buAutoNum type="arabicPeriod"/>
            </a:pPr>
            <a:r>
              <a:rPr lang="fr-CA" sz="1500" dirty="0"/>
              <a:t>Ailleurs, en Suisse</a:t>
            </a:r>
          </a:p>
          <a:p>
            <a:pPr marL="514350" indent="-514350">
              <a:buFont typeface="+mj-lt"/>
              <a:buAutoNum type="arabicPeriod"/>
            </a:pPr>
            <a:r>
              <a:rPr lang="fr-CA" sz="1500" dirty="0"/>
              <a:t>Durabilité relative d’autres matériaux</a:t>
            </a:r>
          </a:p>
          <a:p>
            <a:pPr marL="514350" indent="-514350">
              <a:buFont typeface="+mj-lt"/>
              <a:buAutoNum type="arabicPeriod"/>
            </a:pPr>
            <a:r>
              <a:rPr lang="fr-CA" sz="1500" dirty="0"/>
              <a:t>Imaginaire historique</a:t>
            </a:r>
          </a:p>
          <a:p>
            <a:pPr marL="514350" indent="-514350">
              <a:buFont typeface="+mj-lt"/>
              <a:buAutoNum type="arabicPeriod"/>
            </a:pPr>
            <a:r>
              <a:rPr lang="fr-CA" sz="1500" dirty="0"/>
              <a:t>Bardeaux de bois _ multiples possibilités</a:t>
            </a:r>
          </a:p>
          <a:p>
            <a:pPr marL="514350" indent="-514350">
              <a:buFont typeface="+mj-lt"/>
              <a:buAutoNum type="arabicPeriod"/>
            </a:pPr>
            <a:r>
              <a:rPr lang="fr-CA" sz="1500" dirty="0"/>
              <a:t>Exemples marquants</a:t>
            </a:r>
          </a:p>
          <a:p>
            <a:pPr marL="514350" indent="-514350">
              <a:buFont typeface="+mj-lt"/>
              <a:buAutoNum type="arabicPeriod"/>
            </a:pPr>
            <a:r>
              <a:rPr lang="fr-CA" sz="1500" dirty="0"/>
              <a:t>Exemples contemporains</a:t>
            </a:r>
          </a:p>
          <a:p>
            <a:pPr marL="514350" indent="-514350">
              <a:buFont typeface="+mj-lt"/>
              <a:buAutoNum type="arabicPeriod"/>
            </a:pPr>
            <a:r>
              <a:rPr lang="fr-CA" sz="1500" dirty="0"/>
              <a:t>Bâtiments de fermes anciens</a:t>
            </a:r>
          </a:p>
          <a:p>
            <a:pPr marL="514350" indent="-514350">
              <a:buFont typeface="+mj-lt"/>
              <a:buAutoNum type="arabicPeriod"/>
            </a:pPr>
            <a:r>
              <a:rPr lang="fr-CA" sz="1500" dirty="0"/>
              <a:t>Bâtiments de ferme contemporains</a:t>
            </a:r>
          </a:p>
          <a:p>
            <a:pPr marL="514350" indent="-514350">
              <a:buFont typeface="+mj-lt"/>
              <a:buAutoNum type="arabicPeriod"/>
            </a:pPr>
            <a:r>
              <a:rPr lang="fr-CA" sz="1500" dirty="0"/>
              <a:t>Exemples de restauration</a:t>
            </a:r>
          </a:p>
          <a:p>
            <a:pPr marL="514350" indent="-514350">
              <a:buFont typeface="+mj-lt"/>
              <a:buAutoNum type="arabicPeriod"/>
            </a:pPr>
            <a:r>
              <a:rPr lang="fr-CA" sz="1500" dirty="0"/>
              <a:t>Concevoir en fonction du climat</a:t>
            </a:r>
          </a:p>
          <a:p>
            <a:pPr marL="514350" indent="-514350">
              <a:buFont typeface="+mj-lt"/>
              <a:buAutoNum type="arabicPeriod"/>
            </a:pPr>
            <a:r>
              <a:rPr lang="fr-CA" sz="1500" dirty="0"/>
              <a:t>Vers des normes environnementales plus strictes</a:t>
            </a:r>
          </a:p>
          <a:p>
            <a:pPr marL="514350" indent="-514350">
              <a:buFont typeface="+mj-lt"/>
              <a:buAutoNum type="arabicPeriod"/>
            </a:pPr>
            <a:r>
              <a:rPr lang="fr-CA" sz="1500" dirty="0"/>
              <a:t>Discussions</a:t>
            </a:r>
          </a:p>
        </p:txBody>
      </p:sp>
      <p:pic>
        <p:nvPicPr>
          <p:cNvPr id="9" name="Image 8" descr="Une image contenant neige, extérieur, montagne&#10;&#10;Description générée automatiquement">
            <a:extLst>
              <a:ext uri="{FF2B5EF4-FFF2-40B4-BE49-F238E27FC236}">
                <a16:creationId xmlns:a16="http://schemas.microsoft.com/office/drawing/2014/main" id="{52F6DC7F-6B01-435B-B285-EA3673F3C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032" y="2636912"/>
            <a:ext cx="5362953" cy="3572920"/>
          </a:xfrm>
          <a:prstGeom prst="rect">
            <a:avLst/>
          </a:prstGeom>
        </p:spPr>
      </p:pic>
      <p:sp>
        <p:nvSpPr>
          <p:cNvPr id="11" name="ZoneTexte 10">
            <a:extLst>
              <a:ext uri="{FF2B5EF4-FFF2-40B4-BE49-F238E27FC236}">
                <a16:creationId xmlns:a16="http://schemas.microsoft.com/office/drawing/2014/main" id="{80E5A4BB-7ADF-4F0E-96D4-2D2D4D1C6934}"/>
              </a:ext>
            </a:extLst>
          </p:cNvPr>
          <p:cNvSpPr txBox="1"/>
          <p:nvPr/>
        </p:nvSpPr>
        <p:spPr>
          <a:xfrm>
            <a:off x="6384032" y="6190081"/>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rgbClr val="303030"/>
                </a:solidFill>
                <a:effectLst/>
                <a:uLnTx/>
                <a:uFillTx/>
                <a:latin typeface="Calibri" panose="020F0502020204030204"/>
                <a:ea typeface="+mn-ea"/>
                <a:cs typeface="+mn-cs"/>
              </a:rPr>
              <a:t>“The tower of Lake </a:t>
            </a:r>
            <a:r>
              <a:rPr kumimoji="0" lang="en-US" sz="1100" i="0" u="none" strike="noStrike" kern="1200" cap="none" spc="0" normalizeH="0" baseline="0" noProof="0" dirty="0" err="1">
                <a:ln>
                  <a:noFill/>
                </a:ln>
                <a:solidFill>
                  <a:srgbClr val="303030"/>
                </a:solidFill>
                <a:effectLst/>
                <a:uLnTx/>
                <a:uFillTx/>
                <a:latin typeface="Calibri" panose="020F0502020204030204"/>
                <a:ea typeface="+mn-ea"/>
                <a:cs typeface="+mn-cs"/>
              </a:rPr>
              <a:t>Mjøsa</a:t>
            </a:r>
            <a:r>
              <a:rPr kumimoji="0" lang="en-US" sz="1100" i="0" u="none" strike="noStrike" kern="1200" cap="none" spc="0" normalizeH="0" baseline="0" noProof="0" dirty="0">
                <a:ln>
                  <a:noFill/>
                </a:ln>
                <a:solidFill>
                  <a:srgbClr val="303030"/>
                </a:solidFill>
                <a:effectLst/>
                <a:uLnTx/>
                <a:uFillTx/>
                <a:latin typeface="Calibri" panose="020F0502020204030204"/>
                <a:ea typeface="+mn-ea"/>
                <a:cs typeface="+mn-cs"/>
              </a:rPr>
              <a:t>”, </a:t>
            </a:r>
            <a:r>
              <a:rPr kumimoji="0" lang="en-US" sz="1100" i="0" u="none" strike="noStrike" kern="1200" cap="none" spc="0" normalizeH="0" baseline="0" noProof="0" dirty="0" err="1">
                <a:ln>
                  <a:noFill/>
                </a:ln>
                <a:solidFill>
                  <a:srgbClr val="303030"/>
                </a:solidFill>
                <a:effectLst/>
                <a:uLnTx/>
                <a:uFillTx/>
                <a:latin typeface="Calibri" panose="020F0502020204030204"/>
                <a:ea typeface="+mn-ea"/>
                <a:cs typeface="+mn-cs"/>
              </a:rPr>
              <a:t>Voll</a:t>
            </a:r>
            <a:r>
              <a:rPr kumimoji="0" lang="en-US" sz="1100" i="0" u="none" strike="noStrike" kern="1200" cap="none" spc="0" normalizeH="0" baseline="0" noProof="0" dirty="0">
                <a:ln>
                  <a:noFill/>
                </a:ln>
                <a:solidFill>
                  <a:srgbClr val="303030"/>
                </a:solidFill>
                <a:effectLst/>
                <a:uLnTx/>
                <a:uFillTx/>
                <a:latin typeface="Calibri" panose="020F0502020204030204"/>
                <a:ea typeface="+mn-ea"/>
                <a:cs typeface="+mn-cs"/>
              </a:rPr>
              <a:t> </a:t>
            </a:r>
            <a:r>
              <a:rPr kumimoji="0" lang="en-US" sz="1100" i="0" u="none" strike="noStrike" kern="1200" cap="none" spc="0" normalizeH="0" baseline="0" noProof="0" dirty="0" err="1">
                <a:ln>
                  <a:noFill/>
                </a:ln>
                <a:solidFill>
                  <a:srgbClr val="303030"/>
                </a:solidFill>
                <a:effectLst/>
                <a:uLnTx/>
                <a:uFillTx/>
                <a:latin typeface="Calibri" panose="020F0502020204030204"/>
                <a:ea typeface="+mn-ea"/>
                <a:cs typeface="+mn-cs"/>
              </a:rPr>
              <a:t>architectes</a:t>
            </a:r>
            <a:r>
              <a:rPr kumimoji="0" lang="en-US" sz="1100" i="0" u="none" strike="noStrike" kern="1200" cap="none" spc="0" normalizeH="0" baseline="0" noProof="0" dirty="0">
                <a:ln>
                  <a:noFill/>
                </a:ln>
                <a:solidFill>
                  <a:srgbClr val="303030"/>
                </a:solidFill>
                <a:effectLst/>
                <a:uLnTx/>
                <a:uFillTx/>
                <a:latin typeface="Calibri" panose="020F0502020204030204"/>
                <a:ea typeface="+mn-ea"/>
                <a:cs typeface="+mn-cs"/>
              </a:rPr>
              <a:t> </a:t>
            </a:r>
            <a:endParaRPr kumimoji="0" lang="fr-CA" sz="11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440CD41B-6767-4576-9B24-981C9C41F787}"/>
              </a:ext>
            </a:extLst>
          </p:cNvPr>
          <p:cNvSpPr txBox="1"/>
          <p:nvPr/>
        </p:nvSpPr>
        <p:spPr>
          <a:xfrm>
            <a:off x="6386449" y="6415863"/>
            <a:ext cx="274814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0" u="none" strike="noStrike" kern="1200" cap="none" spc="0" normalizeH="0" baseline="0" noProof="0" dirty="0">
                <a:ln>
                  <a:noFill/>
                </a:ln>
                <a:solidFill>
                  <a:prstClr val="black"/>
                </a:solidFill>
                <a:effectLst/>
                <a:uLnTx/>
                <a:uFillTx/>
                <a:latin typeface="Calibri" panose="020F0502020204030204"/>
                <a:ea typeface="+mn-ea"/>
                <a:cs typeface="+mn-cs"/>
              </a:rPr>
              <a:t>Photos: Ricardo </a:t>
            </a:r>
            <a:r>
              <a:rPr kumimoji="0" lang="fr-CA" sz="1100" b="0" i="0" u="none" strike="noStrike" kern="1200" cap="none" spc="0" normalizeH="0" baseline="0" noProof="0" dirty="0" err="1">
                <a:ln>
                  <a:noFill/>
                </a:ln>
                <a:solidFill>
                  <a:prstClr val="black"/>
                </a:solidFill>
                <a:effectLst/>
                <a:uLnTx/>
                <a:uFillTx/>
                <a:latin typeface="Calibri" panose="020F0502020204030204"/>
                <a:ea typeface="+mn-ea"/>
                <a:cs typeface="+mn-cs"/>
              </a:rPr>
              <a:t>Foto</a:t>
            </a:r>
            <a:r>
              <a:rPr kumimoji="0" lang="fr-C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100" b="0" i="0" u="none" strike="noStrike" kern="1200" cap="none" spc="0" normalizeH="0" baseline="0" noProof="0" dirty="0" err="1">
                <a:ln>
                  <a:noFill/>
                </a:ln>
                <a:solidFill>
                  <a:prstClr val="black"/>
                </a:solidFill>
                <a:effectLst/>
                <a:uLnTx/>
                <a:uFillTx/>
                <a:latin typeface="Calibri" panose="020F0502020204030204"/>
                <a:ea typeface="+mn-ea"/>
                <a:cs typeface="+mn-cs"/>
              </a:rPr>
              <a:t>Øystein</a:t>
            </a:r>
            <a:r>
              <a:rPr kumimoji="0" lang="fr-CA"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100" b="0" i="0" u="none" strike="noStrike" kern="1200" cap="none" spc="0" normalizeH="0" baseline="0" noProof="0" dirty="0" err="1">
                <a:ln>
                  <a:noFill/>
                </a:ln>
                <a:solidFill>
                  <a:prstClr val="black"/>
                </a:solidFill>
                <a:effectLst/>
                <a:uLnTx/>
                <a:uFillTx/>
                <a:latin typeface="Calibri" panose="020F0502020204030204"/>
                <a:ea typeface="+mn-ea"/>
                <a:cs typeface="+mn-cs"/>
              </a:rPr>
              <a:t>Elgsaas</a:t>
            </a:r>
            <a:endParaRPr kumimoji="0" lang="fr-CA"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90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ciel, extérieur, herbe, bâtiment&#10;&#10;Description générée automatiquement">
            <a:extLst>
              <a:ext uri="{FF2B5EF4-FFF2-40B4-BE49-F238E27FC236}">
                <a16:creationId xmlns:a16="http://schemas.microsoft.com/office/drawing/2014/main" id="{468DA0F6-31D0-413F-B735-83C95B983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0176" y="-4273"/>
            <a:ext cx="4563441" cy="6862273"/>
          </a:xfrm>
          <a:prstGeom prst="rect">
            <a:avLst/>
          </a:prstGeom>
        </p:spPr>
      </p:pic>
      <p:sp>
        <p:nvSpPr>
          <p:cNvPr id="2" name="Titre 1">
            <a:extLst>
              <a:ext uri="{FF2B5EF4-FFF2-40B4-BE49-F238E27FC236}">
                <a16:creationId xmlns:a16="http://schemas.microsoft.com/office/drawing/2014/main" id="{DC7C08FD-0D29-40C3-8B2E-913276B18FBA}"/>
              </a:ext>
            </a:extLst>
          </p:cNvPr>
          <p:cNvSpPr>
            <a:spLocks noGrp="1"/>
          </p:cNvSpPr>
          <p:nvPr>
            <p:ph type="title"/>
          </p:nvPr>
        </p:nvSpPr>
        <p:spPr>
          <a:xfrm>
            <a:off x="0" y="116817"/>
            <a:ext cx="12243617" cy="687610"/>
          </a:xfrm>
          <a:solidFill>
            <a:schemeClr val="bg1">
              <a:lumMod val="95000"/>
              <a:alpha val="21000"/>
            </a:schemeClr>
          </a:solidFill>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effectLst/>
                <a:uLnTx/>
                <a:uFillTx/>
                <a:latin typeface="Vijaya" panose="02020604020202020204" pitchFamily="18" charset="0"/>
                <a:ea typeface="+mn-lt"/>
                <a:cs typeface="Vijaya" panose="02020604020202020204" pitchFamily="18" charset="0"/>
              </a:rPr>
              <a:t>bardeaux de bois _ multiples possibilités</a:t>
            </a:r>
            <a:endParaRPr lang="fr-CA" dirty="0"/>
          </a:p>
        </p:txBody>
      </p:sp>
      <p:pic>
        <p:nvPicPr>
          <p:cNvPr id="4" name="Image 3" descr="Une image contenant arbre, herbe, extérieur, ciel&#10;&#10;Description générée automatiquement">
            <a:extLst>
              <a:ext uri="{FF2B5EF4-FFF2-40B4-BE49-F238E27FC236}">
                <a16:creationId xmlns:a16="http://schemas.microsoft.com/office/drawing/2014/main" id="{A437BB27-0345-4514-A044-2299F4381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1553024"/>
            <a:ext cx="6600056" cy="4950043"/>
          </a:xfrm>
          <a:prstGeom prst="rect">
            <a:avLst/>
          </a:prstGeom>
        </p:spPr>
      </p:pic>
      <p:sp>
        <p:nvSpPr>
          <p:cNvPr id="8" name="ZoneTexte 7">
            <a:extLst>
              <a:ext uri="{FF2B5EF4-FFF2-40B4-BE49-F238E27FC236}">
                <a16:creationId xmlns:a16="http://schemas.microsoft.com/office/drawing/2014/main" id="{1E6DFF91-6B86-45C8-969F-06CA2AE96CDA}"/>
              </a:ext>
            </a:extLst>
          </p:cNvPr>
          <p:cNvSpPr txBox="1"/>
          <p:nvPr/>
        </p:nvSpPr>
        <p:spPr>
          <a:xfrm>
            <a:off x="695400" y="6502962"/>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Église St </a:t>
            </a:r>
            <a:r>
              <a:rPr kumimoji="0" lang="fr-CA" sz="1400" b="0" i="0" u="none" strike="noStrike" kern="1200" cap="none" spc="0" normalizeH="0" baseline="0" noProof="0" dirty="0" err="1">
                <a:ln>
                  <a:noFill/>
                </a:ln>
                <a:solidFill>
                  <a:prstClr val="black"/>
                </a:solidFill>
                <a:effectLst/>
                <a:uLnTx/>
                <a:uFillTx/>
                <a:latin typeface="Calibri" panose="020F0502020204030204"/>
                <a:ea typeface="+mn-ea"/>
                <a:cs typeface="+mn-cs"/>
              </a:rPr>
              <a:t>Paraskeva</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400" b="0" i="0" u="none" strike="noStrike" kern="1200" cap="none" spc="0" normalizeH="0" baseline="0" noProof="0" dirty="0" err="1">
                <a:ln>
                  <a:noFill/>
                </a:ln>
                <a:solidFill>
                  <a:prstClr val="black"/>
                </a:solidFill>
                <a:effectLst/>
                <a:uLnTx/>
                <a:uFillTx/>
                <a:latin typeface="Calibri" panose="020F0502020204030204"/>
                <a:ea typeface="+mn-ea"/>
                <a:cs typeface="+mn-cs"/>
              </a:rPr>
              <a:t>Kiaton</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Pologne 17</a:t>
            </a:r>
            <a:r>
              <a:rPr kumimoji="0" lang="fr-CA" sz="1400" b="0" i="0" u="none" strike="noStrike" kern="1200" cap="none" spc="0" normalizeH="0" baseline="30000" noProof="0" dirty="0">
                <a:ln>
                  <a:noFill/>
                </a:ln>
                <a:solidFill>
                  <a:prstClr val="black"/>
                </a:solidFill>
                <a:effectLst/>
                <a:uLnTx/>
                <a:uFillTx/>
                <a:latin typeface="Calibri" panose="020F0502020204030204"/>
                <a:ea typeface="+mn-ea"/>
                <a:cs typeface="+mn-cs"/>
              </a:rPr>
              <a:t>e</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siècle</a:t>
            </a:r>
          </a:p>
        </p:txBody>
      </p:sp>
      <p:sp>
        <p:nvSpPr>
          <p:cNvPr id="11" name="ZoneTexte 10">
            <a:extLst>
              <a:ext uri="{FF2B5EF4-FFF2-40B4-BE49-F238E27FC236}">
                <a16:creationId xmlns:a16="http://schemas.microsoft.com/office/drawing/2014/main" id="{EF3EFFDD-07F0-4C91-9306-0300A3A5F7C5}"/>
              </a:ext>
            </a:extLst>
          </p:cNvPr>
          <p:cNvSpPr txBox="1"/>
          <p:nvPr/>
        </p:nvSpPr>
        <p:spPr>
          <a:xfrm>
            <a:off x="3700093" y="1091463"/>
            <a:ext cx="39604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Église St-Jean-Baptiste, </a:t>
            </a:r>
            <a:r>
              <a:rPr kumimoji="0" lang="fr-CA" sz="1400" b="0" i="0" u="none" strike="noStrike" kern="1200" cap="none" spc="0" normalizeH="0" baseline="0" noProof="0" dirty="0" err="1">
                <a:ln>
                  <a:noFill/>
                </a:ln>
                <a:solidFill>
                  <a:prstClr val="black"/>
                </a:solidFill>
                <a:effectLst/>
                <a:uLnTx/>
                <a:uFillTx/>
                <a:latin typeface="Calibri" panose="020F0502020204030204"/>
                <a:ea typeface="+mn-ea"/>
                <a:cs typeface="+mn-cs"/>
              </a:rPr>
              <a:t>Orawka</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Pologne, vers 1655</a:t>
            </a:r>
          </a:p>
        </p:txBody>
      </p:sp>
    </p:spTree>
    <p:extLst>
      <p:ext uri="{BB962C8B-B14F-4D97-AF65-F5344CB8AC3E}">
        <p14:creationId xmlns:p14="http://schemas.microsoft.com/office/powerpoint/2010/main" val="291297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9A2AB-054F-468F-8C0F-9997EECE4F8C}"/>
              </a:ext>
            </a:extLst>
          </p:cNvPr>
          <p:cNvSpPr>
            <a:spLocks noGrp="1"/>
          </p:cNvSpPr>
          <p:nvPr>
            <p:ph type="title"/>
          </p:nvPr>
        </p:nvSpPr>
        <p:spPr>
          <a:xfrm>
            <a:off x="0" y="302138"/>
            <a:ext cx="12192000"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bardeaux de bois _ multiples possibilités</a:t>
            </a:r>
            <a:endParaRPr lang="fr-CA" dirty="0"/>
          </a:p>
        </p:txBody>
      </p:sp>
      <p:pic>
        <p:nvPicPr>
          <p:cNvPr id="5" name="Image 4" descr="Une image contenant extérieur, quai&#10;&#10;Description générée automatiquement">
            <a:extLst>
              <a:ext uri="{FF2B5EF4-FFF2-40B4-BE49-F238E27FC236}">
                <a16:creationId xmlns:a16="http://schemas.microsoft.com/office/drawing/2014/main" id="{A0812CF6-2A18-44B3-9A21-82198F93A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298" y="1196752"/>
            <a:ext cx="5206702" cy="3510136"/>
          </a:xfrm>
          <a:prstGeom prst="rect">
            <a:avLst/>
          </a:prstGeom>
        </p:spPr>
      </p:pic>
      <p:pic>
        <p:nvPicPr>
          <p:cNvPr id="7" name="Image 6" descr="Une image contenant texte, herbe, extérieur, bâtiment&#10;&#10;Description générée automatiquement">
            <a:extLst>
              <a:ext uri="{FF2B5EF4-FFF2-40B4-BE49-F238E27FC236}">
                <a16:creationId xmlns:a16="http://schemas.microsoft.com/office/drawing/2014/main" id="{27EA5920-1E5F-4D05-9413-8A58AA48F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 y="2492897"/>
            <a:ext cx="6844172" cy="4365104"/>
          </a:xfrm>
          <a:prstGeom prst="rect">
            <a:avLst/>
          </a:prstGeom>
        </p:spPr>
      </p:pic>
      <p:sp>
        <p:nvSpPr>
          <p:cNvPr id="8" name="ZoneTexte 7">
            <a:extLst>
              <a:ext uri="{FF2B5EF4-FFF2-40B4-BE49-F238E27FC236}">
                <a16:creationId xmlns:a16="http://schemas.microsoft.com/office/drawing/2014/main" id="{B11702AB-F099-4C16-ADFB-857CB330C71B}"/>
              </a:ext>
            </a:extLst>
          </p:cNvPr>
          <p:cNvSpPr txBox="1"/>
          <p:nvPr/>
        </p:nvSpPr>
        <p:spPr>
          <a:xfrm>
            <a:off x="6985298" y="6274547"/>
            <a:ext cx="2145139" cy="246221"/>
          </a:xfrm>
          <a:prstGeom prst="rect">
            <a:avLst/>
          </a:prstGeom>
          <a:noFill/>
        </p:spPr>
        <p:txBody>
          <a:bodyPr wrap="none" rtlCol="0">
            <a:spAutoFit/>
          </a:bodyPr>
          <a:lstStyle/>
          <a:p>
            <a:r>
              <a:rPr lang="fr-CA" sz="1000" dirty="0"/>
              <a:t>Photo: Archives nationales du Canada</a:t>
            </a:r>
          </a:p>
        </p:txBody>
      </p:sp>
      <p:sp>
        <p:nvSpPr>
          <p:cNvPr id="9" name="ZoneTexte 8">
            <a:extLst>
              <a:ext uri="{FF2B5EF4-FFF2-40B4-BE49-F238E27FC236}">
                <a16:creationId xmlns:a16="http://schemas.microsoft.com/office/drawing/2014/main" id="{9294E6FF-4B3A-4BD0-ADEA-B97862B35835}"/>
              </a:ext>
            </a:extLst>
          </p:cNvPr>
          <p:cNvSpPr txBox="1"/>
          <p:nvPr/>
        </p:nvSpPr>
        <p:spPr>
          <a:xfrm>
            <a:off x="9990305" y="4755687"/>
            <a:ext cx="1872629" cy="246221"/>
          </a:xfrm>
          <a:prstGeom prst="rect">
            <a:avLst/>
          </a:prstGeom>
          <a:noFill/>
        </p:spPr>
        <p:txBody>
          <a:bodyPr wrap="none" rtlCol="0">
            <a:spAutoFit/>
          </a:bodyPr>
          <a:lstStyle/>
          <a:p>
            <a:r>
              <a:rPr lang="fr-CA" sz="1000" dirty="0"/>
              <a:t>Photo: Benjamin news </a:t>
            </a:r>
            <a:r>
              <a:rPr lang="fr-CA" sz="1000" dirty="0" err="1"/>
              <a:t>Company</a:t>
            </a:r>
            <a:endParaRPr lang="fr-CA" sz="1000" dirty="0"/>
          </a:p>
        </p:txBody>
      </p:sp>
      <p:sp>
        <p:nvSpPr>
          <p:cNvPr id="3" name="ZoneTexte 2">
            <a:extLst>
              <a:ext uri="{FF2B5EF4-FFF2-40B4-BE49-F238E27FC236}">
                <a16:creationId xmlns:a16="http://schemas.microsoft.com/office/drawing/2014/main" id="{3CAC07C7-8FDE-49DA-AFF6-7516D138B012}"/>
              </a:ext>
            </a:extLst>
          </p:cNvPr>
          <p:cNvSpPr txBox="1"/>
          <p:nvPr/>
        </p:nvSpPr>
        <p:spPr>
          <a:xfrm>
            <a:off x="983432" y="1556792"/>
            <a:ext cx="5452134" cy="584775"/>
          </a:xfrm>
          <a:prstGeom prst="rect">
            <a:avLst/>
          </a:prstGeom>
          <a:noFill/>
        </p:spPr>
        <p:txBody>
          <a:bodyPr wrap="none" rtlCol="0">
            <a:spAutoFit/>
          </a:bodyPr>
          <a:lstStyle/>
          <a:p>
            <a:pPr algn="ctr"/>
            <a:r>
              <a:rPr lang="fr-CA" sz="1600" dirty="0"/>
              <a:t>Pavillon des Provinces de l’ouest du Canada, Expo 67, Montréal</a:t>
            </a:r>
          </a:p>
          <a:p>
            <a:pPr algn="ctr"/>
            <a:r>
              <a:rPr lang="fr-CA" sz="1600" b="0" i="0" dirty="0">
                <a:solidFill>
                  <a:srgbClr val="000000"/>
                </a:solidFill>
                <a:effectLst/>
              </a:rPr>
              <a:t>Architect-Beatson Stevens Associates</a:t>
            </a:r>
            <a:endParaRPr lang="fr-CA" sz="1600" dirty="0"/>
          </a:p>
        </p:txBody>
      </p:sp>
      <p:sp>
        <p:nvSpPr>
          <p:cNvPr id="10" name="ZoneTexte 9">
            <a:extLst>
              <a:ext uri="{FF2B5EF4-FFF2-40B4-BE49-F238E27FC236}">
                <a16:creationId xmlns:a16="http://schemas.microsoft.com/office/drawing/2014/main" id="{CB39C6B8-1BD7-45B1-8214-88D0E3AB7FD0}"/>
              </a:ext>
            </a:extLst>
          </p:cNvPr>
          <p:cNvSpPr txBox="1"/>
          <p:nvPr/>
        </p:nvSpPr>
        <p:spPr>
          <a:xfrm>
            <a:off x="8400256" y="5373216"/>
            <a:ext cx="3168352" cy="461665"/>
          </a:xfrm>
          <a:prstGeom prst="rect">
            <a:avLst/>
          </a:prstGeom>
          <a:noFill/>
        </p:spPr>
        <p:txBody>
          <a:bodyPr wrap="square">
            <a:spAutoFit/>
          </a:bodyPr>
          <a:lstStyle/>
          <a:p>
            <a:r>
              <a:rPr lang="en-US" sz="1200" b="0" i="0" strike="noStrike" dirty="0" err="1">
                <a:effectLst/>
                <a:latin typeface="+mj-lt"/>
                <a:hlinkClick r:id="rId4" tooltip="Biosphère">
                  <a:extLst>
                    <a:ext uri="{A12FA001-AC4F-418D-AE19-62706E023703}">
                      <ahyp:hlinkClr xmlns:ahyp="http://schemas.microsoft.com/office/drawing/2018/hyperlinkcolor" val="tx"/>
                    </a:ext>
                  </a:extLst>
                </a:hlinkClick>
              </a:rPr>
              <a:t>Aussi</a:t>
            </a:r>
            <a:r>
              <a:rPr lang="en-US" sz="1200" b="0" i="0" strike="noStrike" dirty="0">
                <a:effectLst/>
                <a:latin typeface="+mj-lt"/>
                <a:hlinkClick r:id="rId4" tooltip="Biosphère">
                  <a:extLst>
                    <a:ext uri="{A12FA001-AC4F-418D-AE19-62706E023703}">
                      <ahyp:hlinkClr xmlns:ahyp="http://schemas.microsoft.com/office/drawing/2018/hyperlinkcolor" val="tx"/>
                    </a:ext>
                  </a:extLst>
                </a:hlinkClick>
              </a:rPr>
              <a:t> à Expo 67: US pavilion</a:t>
            </a:r>
            <a:r>
              <a:rPr lang="en-US" sz="1200" b="0" i="0" dirty="0">
                <a:effectLst/>
                <a:latin typeface="+mj-lt"/>
              </a:rPr>
              <a:t>, a </a:t>
            </a:r>
            <a:r>
              <a:rPr lang="en-US" sz="1200" b="0" i="0" dirty="0">
                <a:effectLst/>
                <a:latin typeface="+mj-lt"/>
                <a:hlinkClick r:id="rId5">
                  <a:extLst>
                    <a:ext uri="{A12FA001-AC4F-418D-AE19-62706E023703}">
                      <ahyp:hlinkClr xmlns:ahyp="http://schemas.microsoft.com/office/drawing/2018/hyperlinkcolor" val="tx"/>
                    </a:ext>
                  </a:extLst>
                </a:hlinkClick>
              </a:rPr>
              <a:t>geodesic dome</a:t>
            </a:r>
            <a:r>
              <a:rPr lang="en-US" sz="1200" b="0" i="0" dirty="0">
                <a:effectLst/>
                <a:latin typeface="+mj-lt"/>
              </a:rPr>
              <a:t> </a:t>
            </a:r>
          </a:p>
          <a:p>
            <a:r>
              <a:rPr lang="en-US" sz="1200" b="0" i="0" dirty="0">
                <a:effectLst/>
                <a:latin typeface="+mj-lt"/>
              </a:rPr>
              <a:t>designed by </a:t>
            </a:r>
            <a:r>
              <a:rPr lang="en-US" sz="1200" b="0" i="0" strike="noStrike" dirty="0">
                <a:effectLst/>
                <a:latin typeface="+mj-lt"/>
                <a:hlinkClick r:id="rId6" tooltip="Buckminster Fuller">
                  <a:extLst>
                    <a:ext uri="{A12FA001-AC4F-418D-AE19-62706E023703}">
                      <ahyp:hlinkClr xmlns:ahyp="http://schemas.microsoft.com/office/drawing/2018/hyperlinkcolor" val="tx"/>
                    </a:ext>
                  </a:extLst>
                </a:hlinkClick>
              </a:rPr>
              <a:t>Buckminster Fuller</a:t>
            </a:r>
            <a:endParaRPr lang="fr-CA" sz="1200" dirty="0">
              <a:latin typeface="+mj-lt"/>
            </a:endParaRPr>
          </a:p>
        </p:txBody>
      </p:sp>
    </p:spTree>
    <p:extLst>
      <p:ext uri="{BB962C8B-B14F-4D97-AF65-F5344CB8AC3E}">
        <p14:creationId xmlns:p14="http://schemas.microsoft.com/office/powerpoint/2010/main" val="2847705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B89DD-D5AD-4D3B-8359-80342D10080B}"/>
              </a:ext>
            </a:extLst>
          </p:cNvPr>
          <p:cNvSpPr>
            <a:spLocks noGrp="1"/>
          </p:cNvSpPr>
          <p:nvPr>
            <p:ph type="title"/>
          </p:nvPr>
        </p:nvSpPr>
        <p:spPr>
          <a:xfrm>
            <a:off x="225825" y="135893"/>
            <a:ext cx="11680289"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 bois  </a:t>
            </a:r>
            <a:r>
              <a:rPr kumimoji="0" lang="fr-CA"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Bardeaux, </a:t>
            </a:r>
            <a:r>
              <a:rPr kumimoji="0" lang="fr-CA"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multiples possibilités</a:t>
            </a:r>
            <a:endParaRPr lang="fr-CA" dirty="0">
              <a:solidFill>
                <a:srgbClr val="00B050"/>
              </a:solidFill>
              <a:latin typeface="Vijaya" panose="02020604020202020204" pitchFamily="18" charset="0"/>
              <a:cs typeface="Vijaya" panose="02020604020202020204" pitchFamily="18" charset="0"/>
            </a:endParaRPr>
          </a:p>
        </p:txBody>
      </p:sp>
      <p:sp>
        <p:nvSpPr>
          <p:cNvPr id="16" name="ZoneTexte 15">
            <a:extLst>
              <a:ext uri="{FF2B5EF4-FFF2-40B4-BE49-F238E27FC236}">
                <a16:creationId xmlns:a16="http://schemas.microsoft.com/office/drawing/2014/main" id="{67430E93-1828-49C6-98F3-96AD3FA0F7F2}"/>
              </a:ext>
            </a:extLst>
          </p:cNvPr>
          <p:cNvSpPr txBox="1"/>
          <p:nvPr/>
        </p:nvSpPr>
        <p:spPr>
          <a:xfrm>
            <a:off x="2781514" y="5956886"/>
            <a:ext cx="7672581" cy="400110"/>
          </a:xfrm>
          <a:prstGeom prst="rect">
            <a:avLst/>
          </a:prstGeom>
          <a:noFill/>
        </p:spPr>
        <p:txBody>
          <a:bodyPr wrap="square" rtlCol="0">
            <a:spAutoFit/>
          </a:bodyPr>
          <a:lstStyle/>
          <a:p>
            <a:r>
              <a:rPr lang="fr-CA" dirty="0"/>
              <a:t>Revêtement mural en </a:t>
            </a:r>
            <a:r>
              <a:rPr lang="fr-CA" sz="2000" b="1" dirty="0"/>
              <a:t>bardeau de cèdre </a:t>
            </a:r>
            <a:r>
              <a:rPr lang="fr-CA" dirty="0"/>
              <a:t>dont la </a:t>
            </a:r>
            <a:r>
              <a:rPr lang="fr-CA" sz="2000" b="1" dirty="0"/>
              <a:t>base</a:t>
            </a:r>
            <a:r>
              <a:rPr lang="fr-CA" dirty="0"/>
              <a:t> est </a:t>
            </a:r>
            <a:r>
              <a:rPr lang="fr-CA" sz="2000" b="1" dirty="0"/>
              <a:t>évasée.</a:t>
            </a:r>
          </a:p>
        </p:txBody>
      </p:sp>
      <p:pic>
        <p:nvPicPr>
          <p:cNvPr id="1026" name="Picture 2" descr="Slicker® Classic Rainscreen - Benjamin Obdyke">
            <a:extLst>
              <a:ext uri="{FF2B5EF4-FFF2-40B4-BE49-F238E27FC236}">
                <a16:creationId xmlns:a16="http://schemas.microsoft.com/office/drawing/2014/main" id="{CF845626-249C-44CD-993C-8AE1082F53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168"/>
          <a:stretch/>
        </p:blipFill>
        <p:spPr bwMode="auto">
          <a:xfrm>
            <a:off x="9322231" y="2780928"/>
            <a:ext cx="253490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extérieur, bâtiment, arbre, maison&#10;&#10;Description générée automatiquement">
            <a:extLst>
              <a:ext uri="{FF2B5EF4-FFF2-40B4-BE49-F238E27FC236}">
                <a16:creationId xmlns:a16="http://schemas.microsoft.com/office/drawing/2014/main" id="{4B24B5E6-471B-422E-B73C-1AC1063636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0" t="6951" r="1963" b="23750"/>
          <a:stretch/>
        </p:blipFill>
        <p:spPr>
          <a:xfrm>
            <a:off x="479376" y="1032224"/>
            <a:ext cx="4720921" cy="4793551"/>
          </a:xfrm>
          <a:prstGeom prst="rect">
            <a:avLst/>
          </a:prstGeom>
        </p:spPr>
      </p:pic>
      <p:pic>
        <p:nvPicPr>
          <p:cNvPr id="13" name="Image 12" descr="Une image contenant toit&#10;&#10;Description générée automatiquement">
            <a:extLst>
              <a:ext uri="{FF2B5EF4-FFF2-40B4-BE49-F238E27FC236}">
                <a16:creationId xmlns:a16="http://schemas.microsoft.com/office/drawing/2014/main" id="{4C6AD0E3-FD64-4660-9166-6E38221E89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580" t="6715" r="33453" b="23125"/>
          <a:stretch/>
        </p:blipFill>
        <p:spPr>
          <a:xfrm>
            <a:off x="5531887" y="1032224"/>
            <a:ext cx="3458754" cy="4793552"/>
          </a:xfrm>
          <a:prstGeom prst="rect">
            <a:avLst/>
          </a:prstGeom>
        </p:spPr>
      </p:pic>
      <p:sp>
        <p:nvSpPr>
          <p:cNvPr id="14" name="ZoneTexte 13">
            <a:extLst>
              <a:ext uri="{FF2B5EF4-FFF2-40B4-BE49-F238E27FC236}">
                <a16:creationId xmlns:a16="http://schemas.microsoft.com/office/drawing/2014/main" id="{0FD4075E-4AC1-4927-A274-8F540E7FE83C}"/>
              </a:ext>
            </a:extLst>
          </p:cNvPr>
          <p:cNvSpPr txBox="1"/>
          <p:nvPr/>
        </p:nvSpPr>
        <p:spPr>
          <a:xfrm>
            <a:off x="407368" y="5879942"/>
            <a:ext cx="2207014" cy="276999"/>
          </a:xfrm>
          <a:prstGeom prst="rect">
            <a:avLst/>
          </a:prstGeom>
          <a:noFill/>
        </p:spPr>
        <p:txBody>
          <a:bodyPr wrap="none" rtlCol="0">
            <a:spAutoFit/>
          </a:bodyPr>
          <a:lstStyle/>
          <a:p>
            <a:r>
              <a:rPr lang="fr-CA" sz="1200" dirty="0"/>
              <a:t>Photo: Benoit Béland, architecte</a:t>
            </a:r>
          </a:p>
        </p:txBody>
      </p:sp>
    </p:spTree>
    <p:extLst>
      <p:ext uri="{BB962C8B-B14F-4D97-AF65-F5344CB8AC3E}">
        <p14:creationId xmlns:p14="http://schemas.microsoft.com/office/powerpoint/2010/main" val="241744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E450CF3-AA1E-460A-8255-07960D779A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5016" y="1124744"/>
            <a:ext cx="6144683"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002AF356-0697-4C93-9CFF-5119C956A2AC}"/>
              </a:ext>
            </a:extLst>
          </p:cNvPr>
          <p:cNvSpPr>
            <a:spLocks noGrp="1"/>
          </p:cNvSpPr>
          <p:nvPr>
            <p:ph type="title"/>
          </p:nvPr>
        </p:nvSpPr>
        <p:spPr>
          <a:xfrm>
            <a:off x="551384" y="65513"/>
            <a:ext cx="10908291" cy="687610"/>
          </a:xfrm>
          <a:solidFill>
            <a:schemeClr val="bg1">
              <a:lumMod val="95000"/>
              <a:alpha val="25000"/>
            </a:schemeClr>
          </a:solidFill>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4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marquants</a:t>
            </a:r>
            <a:endParaRPr lang="fr-CA" dirty="0"/>
          </a:p>
        </p:txBody>
      </p:sp>
      <p:pic>
        <p:nvPicPr>
          <p:cNvPr id="4" name="Image 3" descr="Une image contenant bâtiment, en bois, maison, bois&#10;&#10;Description générée automatiquement">
            <a:extLst>
              <a:ext uri="{FF2B5EF4-FFF2-40B4-BE49-F238E27FC236}">
                <a16:creationId xmlns:a16="http://schemas.microsoft.com/office/drawing/2014/main" id="{D6E3869D-3A16-48DE-A633-9B1E15C526E8}"/>
              </a:ext>
            </a:extLst>
          </p:cNvPr>
          <p:cNvPicPr>
            <a:picLocks noChangeAspect="1"/>
          </p:cNvPicPr>
          <p:nvPr/>
        </p:nvPicPr>
        <p:blipFill rotWithShape="1">
          <a:blip r:embed="rId3">
            <a:extLst>
              <a:ext uri="{28A0092B-C50C-407E-A947-70E740481C1C}">
                <a14:useLocalDpi xmlns:a14="http://schemas.microsoft.com/office/drawing/2010/main" val="0"/>
              </a:ext>
            </a:extLst>
          </a:blip>
          <a:srcRect b="16465"/>
          <a:stretch/>
        </p:blipFill>
        <p:spPr>
          <a:xfrm>
            <a:off x="342301" y="895203"/>
            <a:ext cx="5123343" cy="2911613"/>
          </a:xfrm>
          <a:prstGeom prst="rect">
            <a:avLst/>
          </a:prstGeom>
        </p:spPr>
      </p:pic>
      <p:pic>
        <p:nvPicPr>
          <p:cNvPr id="5" name="Image 4" descr="Une image contenant herbe, ciel, extérieur, maison&#10;&#10;Description générée automatiquement">
            <a:extLst>
              <a:ext uri="{FF2B5EF4-FFF2-40B4-BE49-F238E27FC236}">
                <a16:creationId xmlns:a16="http://schemas.microsoft.com/office/drawing/2014/main" id="{4A02E750-7BC4-45D0-B070-DFD867866753}"/>
              </a:ext>
            </a:extLst>
          </p:cNvPr>
          <p:cNvPicPr>
            <a:picLocks noChangeAspect="1"/>
          </p:cNvPicPr>
          <p:nvPr/>
        </p:nvPicPr>
        <p:blipFill rotWithShape="1">
          <a:blip r:embed="rId4">
            <a:extLst>
              <a:ext uri="{28A0092B-C50C-407E-A947-70E740481C1C}">
                <a14:useLocalDpi xmlns:a14="http://schemas.microsoft.com/office/drawing/2010/main" val="0"/>
              </a:ext>
            </a:extLst>
          </a:blip>
          <a:srcRect t="7848" b="19985"/>
          <a:stretch/>
        </p:blipFill>
        <p:spPr>
          <a:xfrm>
            <a:off x="342301" y="3948896"/>
            <a:ext cx="5123343" cy="2666298"/>
          </a:xfrm>
          <a:prstGeom prst="rect">
            <a:avLst/>
          </a:prstGeom>
        </p:spPr>
      </p:pic>
      <p:sp>
        <p:nvSpPr>
          <p:cNvPr id="7" name="ZoneTexte 6">
            <a:extLst>
              <a:ext uri="{FF2B5EF4-FFF2-40B4-BE49-F238E27FC236}">
                <a16:creationId xmlns:a16="http://schemas.microsoft.com/office/drawing/2014/main" id="{BC9A915D-FAEB-437E-8A8A-BEA2497A3E08}"/>
              </a:ext>
            </a:extLst>
          </p:cNvPr>
          <p:cNvSpPr txBox="1"/>
          <p:nvPr/>
        </p:nvSpPr>
        <p:spPr>
          <a:xfrm>
            <a:off x="6168008" y="5157192"/>
            <a:ext cx="36004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Calibri" panose="020F0502020204030204"/>
                <a:ea typeface="+mn-ea"/>
                <a:cs typeface="+mn-cs"/>
              </a:rPr>
              <a:t>Centre d’interprétation de la nature, Percé,1972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Calibri" panose="020F0502020204030204"/>
                <a:ea typeface="+mn-ea"/>
                <a:cs typeface="+mn-cs"/>
              </a:rPr>
              <a:t>Jodoin, Lamarre, Pratte, architectes</a:t>
            </a:r>
          </a:p>
        </p:txBody>
      </p:sp>
    </p:spTree>
    <p:extLst>
      <p:ext uri="{BB962C8B-B14F-4D97-AF65-F5344CB8AC3E}">
        <p14:creationId xmlns:p14="http://schemas.microsoft.com/office/powerpoint/2010/main" val="2171777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1E9B0-F943-4C73-AA06-90B0DAF80BC7}"/>
              </a:ext>
            </a:extLst>
          </p:cNvPr>
          <p:cNvSpPr>
            <a:spLocks noGrp="1"/>
          </p:cNvSpPr>
          <p:nvPr>
            <p:ph type="title"/>
          </p:nvPr>
        </p:nvSpPr>
        <p:spPr>
          <a:xfrm>
            <a:off x="162688" y="337232"/>
            <a:ext cx="11866624"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a:t>
            </a:r>
            <a:r>
              <a:rPr kumimoji="0" lang="fr-CA"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4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marquants</a:t>
            </a:r>
            <a:endParaRPr lang="fr-CA" dirty="0"/>
          </a:p>
        </p:txBody>
      </p:sp>
      <p:sp>
        <p:nvSpPr>
          <p:cNvPr id="5" name="ZoneTexte 4">
            <a:extLst>
              <a:ext uri="{FF2B5EF4-FFF2-40B4-BE49-F238E27FC236}">
                <a16:creationId xmlns:a16="http://schemas.microsoft.com/office/drawing/2014/main" id="{73AD4319-E53B-44FA-9F2B-335669802E01}"/>
              </a:ext>
            </a:extLst>
          </p:cNvPr>
          <p:cNvSpPr txBox="1"/>
          <p:nvPr/>
        </p:nvSpPr>
        <p:spPr>
          <a:xfrm>
            <a:off x="5591944" y="4221088"/>
            <a:ext cx="6096000" cy="1384995"/>
          </a:xfrm>
          <a:prstGeom prst="rect">
            <a:avLst/>
          </a:prstGeom>
          <a:noFill/>
        </p:spPr>
        <p:txBody>
          <a:bodyPr wrap="square">
            <a:spAutoFit/>
          </a:bodyPr>
          <a:lstStyle/>
          <a:p>
            <a:r>
              <a:rPr lang="fr-CA" sz="1400" b="1" dirty="0">
                <a:solidFill>
                  <a:srgbClr val="444C4C"/>
                </a:solidFill>
              </a:rPr>
              <a:t>C</a:t>
            </a:r>
            <a:r>
              <a:rPr kumimoji="0" lang="fr-CA" sz="1400" b="1" i="0" u="none" strike="noStrike" kern="1200" cap="none" spc="0" normalizeH="0" baseline="0" noProof="0" dirty="0" err="1">
                <a:ln>
                  <a:noFill/>
                </a:ln>
                <a:solidFill>
                  <a:srgbClr val="444C4C"/>
                </a:solidFill>
                <a:effectLst/>
                <a:uLnTx/>
                <a:uFillTx/>
                <a:ea typeface="+mn-ea"/>
                <a:cs typeface="+mn-cs"/>
              </a:rPr>
              <a:t>athédrale</a:t>
            </a:r>
            <a:r>
              <a:rPr kumimoji="0" lang="fr-CA" sz="1400" b="1" i="0" u="none" strike="noStrike" kern="1200" cap="none" spc="0" normalizeH="0" baseline="0" noProof="0" dirty="0">
                <a:ln>
                  <a:noFill/>
                </a:ln>
                <a:solidFill>
                  <a:srgbClr val="444C4C"/>
                </a:solidFill>
                <a:effectLst/>
                <a:uLnTx/>
                <a:uFillTx/>
                <a:ea typeface="+mn-ea"/>
                <a:cs typeface="+mn-cs"/>
              </a:rPr>
              <a:t> du Christ-Roi</a:t>
            </a:r>
            <a:r>
              <a:rPr lang="fr-CA" sz="1400" b="1" i="0" dirty="0">
                <a:solidFill>
                  <a:srgbClr val="444C4C"/>
                </a:solidFill>
                <a:effectLst/>
              </a:rPr>
              <a:t> (vers 1969, Gaspé). </a:t>
            </a:r>
            <a:r>
              <a:rPr lang="fr-CA" sz="1400" dirty="0">
                <a:solidFill>
                  <a:srgbClr val="444C4C"/>
                </a:solidFill>
              </a:rPr>
              <a:t>C</a:t>
            </a:r>
            <a:r>
              <a:rPr lang="fr-CA" sz="1400" b="0" i="0" dirty="0">
                <a:solidFill>
                  <a:srgbClr val="444C4C"/>
                </a:solidFill>
                <a:effectLst/>
              </a:rPr>
              <a:t>harpente faite de pièces massives </a:t>
            </a:r>
            <a:r>
              <a:rPr lang="fr-CA" sz="1400" dirty="0">
                <a:solidFill>
                  <a:srgbClr val="444C4C"/>
                </a:solidFill>
              </a:rPr>
              <a:t>de</a:t>
            </a:r>
            <a:r>
              <a:rPr lang="fr-CA" sz="1400" b="0" i="0" dirty="0">
                <a:solidFill>
                  <a:srgbClr val="444C4C"/>
                </a:solidFill>
                <a:effectLst/>
              </a:rPr>
              <a:t> bois lamellé-collé, innovation apparue au Canada vers 1954. </a:t>
            </a:r>
            <a:r>
              <a:rPr lang="fr-CA" sz="1400" dirty="0">
                <a:solidFill>
                  <a:srgbClr val="444C4C"/>
                </a:solidFill>
              </a:rPr>
              <a:t>L</a:t>
            </a:r>
            <a:r>
              <a:rPr lang="fr-CA" sz="1400" b="0" i="0" dirty="0">
                <a:solidFill>
                  <a:srgbClr val="444C4C"/>
                </a:solidFill>
                <a:effectLst/>
              </a:rPr>
              <a:t>es volumes et le </a:t>
            </a:r>
            <a:r>
              <a:rPr lang="fr-CA" sz="1400" b="1" i="0" dirty="0">
                <a:solidFill>
                  <a:srgbClr val="444C4C"/>
                </a:solidFill>
                <a:effectLst/>
              </a:rPr>
              <a:t>revêtement en lattes de cèdre rouge posées à la verticale </a:t>
            </a:r>
            <a:r>
              <a:rPr lang="fr-CA" sz="1400" b="0" i="0" dirty="0">
                <a:solidFill>
                  <a:srgbClr val="444C4C"/>
                </a:solidFill>
                <a:effectLst/>
              </a:rPr>
              <a:t>l'associent au </a:t>
            </a:r>
            <a:r>
              <a:rPr lang="fr-CA" sz="1400" b="1" i="0" dirty="0">
                <a:solidFill>
                  <a:srgbClr val="444C4C"/>
                </a:solidFill>
                <a:effectLst/>
              </a:rPr>
              <a:t>« Shed Style » </a:t>
            </a:r>
            <a:r>
              <a:rPr lang="fr-CA" sz="1400" i="0" dirty="0">
                <a:solidFill>
                  <a:srgbClr val="444C4C"/>
                </a:solidFill>
                <a:effectLst/>
              </a:rPr>
              <a:t>(1960 côte ouest américaine). </a:t>
            </a:r>
            <a:r>
              <a:rPr lang="fr-CA" sz="1400" b="0" i="0" dirty="0">
                <a:solidFill>
                  <a:srgbClr val="444C4C"/>
                </a:solidFill>
                <a:effectLst/>
              </a:rPr>
              <a:t>Ce style apparaît au début des années </a:t>
            </a:r>
            <a:r>
              <a:rPr lang="fr-CA" sz="1400" b="1" i="0" dirty="0">
                <a:solidFill>
                  <a:srgbClr val="444C4C"/>
                </a:solidFill>
                <a:effectLst/>
              </a:rPr>
              <a:t>1960 sur la côte ouest américaine</a:t>
            </a:r>
            <a:r>
              <a:rPr lang="fr-CA" sz="1400" b="0" i="0" dirty="0">
                <a:solidFill>
                  <a:srgbClr val="444C4C"/>
                </a:solidFill>
                <a:effectLst/>
              </a:rPr>
              <a:t>. </a:t>
            </a:r>
            <a:br>
              <a:rPr lang="fr-CA" sz="1400" dirty="0"/>
            </a:br>
            <a:r>
              <a:rPr lang="fr-CA" sz="1400" b="1" i="0" dirty="0">
                <a:solidFill>
                  <a:srgbClr val="444C4C"/>
                </a:solidFill>
                <a:effectLst/>
              </a:rPr>
              <a:t>Gérard </a:t>
            </a:r>
            <a:r>
              <a:rPr lang="fr-CA" sz="1400" b="1" i="0" dirty="0" err="1">
                <a:solidFill>
                  <a:srgbClr val="444C4C"/>
                </a:solidFill>
                <a:effectLst/>
              </a:rPr>
              <a:t>Notebaert</a:t>
            </a:r>
            <a:r>
              <a:rPr lang="fr-CA" sz="1400" b="1" i="0" dirty="0">
                <a:solidFill>
                  <a:srgbClr val="444C4C"/>
                </a:solidFill>
                <a:effectLst/>
              </a:rPr>
              <a:t>, </a:t>
            </a:r>
            <a:r>
              <a:rPr lang="fr-CA" sz="1400" b="1" dirty="0">
                <a:solidFill>
                  <a:srgbClr val="444C4C"/>
                </a:solidFill>
              </a:rPr>
              <a:t>a</a:t>
            </a:r>
            <a:r>
              <a:rPr kumimoji="0" lang="fr-CA" sz="1400" b="1" i="0" u="none" strike="noStrike" kern="1200" cap="none" spc="0" normalizeH="0" baseline="0" noProof="0" dirty="0" err="1">
                <a:ln>
                  <a:noFill/>
                </a:ln>
                <a:solidFill>
                  <a:srgbClr val="444C4C"/>
                </a:solidFill>
                <a:effectLst/>
                <a:uLnTx/>
                <a:uFillTx/>
                <a:ea typeface="+mn-ea"/>
                <a:cs typeface="+mn-cs"/>
              </a:rPr>
              <a:t>rchitecte</a:t>
            </a:r>
            <a:r>
              <a:rPr lang="fr-CA" sz="1400" b="1" i="0" dirty="0">
                <a:solidFill>
                  <a:srgbClr val="444C4C"/>
                </a:solidFill>
                <a:effectLst/>
              </a:rPr>
              <a:t> </a:t>
            </a:r>
            <a:r>
              <a:rPr lang="fr-CA" sz="1400" b="0" i="0" dirty="0">
                <a:solidFill>
                  <a:srgbClr val="444C4C"/>
                </a:solidFill>
                <a:effectLst/>
              </a:rPr>
              <a:t>(1937-1979). </a:t>
            </a:r>
            <a:endParaRPr lang="fr-CA" sz="1400" dirty="0"/>
          </a:p>
        </p:txBody>
      </p:sp>
      <p:pic>
        <p:nvPicPr>
          <p:cNvPr id="7" name="Image 6" descr="Une image contenant texte, extérieur&#10;&#10;Description générée automatiquement">
            <a:extLst>
              <a:ext uri="{FF2B5EF4-FFF2-40B4-BE49-F238E27FC236}">
                <a16:creationId xmlns:a16="http://schemas.microsoft.com/office/drawing/2014/main" id="{46569A3E-429B-4809-9B0C-13D2C896C887}"/>
              </a:ext>
            </a:extLst>
          </p:cNvPr>
          <p:cNvPicPr>
            <a:picLocks noChangeAspect="1"/>
          </p:cNvPicPr>
          <p:nvPr/>
        </p:nvPicPr>
        <p:blipFill rotWithShape="1">
          <a:blip r:embed="rId2">
            <a:extLst>
              <a:ext uri="{28A0092B-C50C-407E-A947-70E740481C1C}">
                <a14:useLocalDpi xmlns:a14="http://schemas.microsoft.com/office/drawing/2010/main" val="0"/>
              </a:ext>
            </a:extLst>
          </a:blip>
          <a:srcRect l="41032" b="44630"/>
          <a:stretch/>
        </p:blipFill>
        <p:spPr>
          <a:xfrm>
            <a:off x="162688" y="1124744"/>
            <a:ext cx="3680936" cy="2592288"/>
          </a:xfrm>
          <a:prstGeom prst="rect">
            <a:avLst/>
          </a:prstGeom>
        </p:spPr>
      </p:pic>
      <p:pic>
        <p:nvPicPr>
          <p:cNvPr id="9" name="Image 8" descr="Une image contenant extérieur, herbe, ciel, bâtiment&#10;&#10;Description générée automatiquement">
            <a:extLst>
              <a:ext uri="{FF2B5EF4-FFF2-40B4-BE49-F238E27FC236}">
                <a16:creationId xmlns:a16="http://schemas.microsoft.com/office/drawing/2014/main" id="{9CDB3607-1C13-4B4E-9117-BB671B43D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88" y="3933056"/>
            <a:ext cx="5143500" cy="2105025"/>
          </a:xfrm>
          <a:prstGeom prst="rect">
            <a:avLst/>
          </a:prstGeom>
        </p:spPr>
      </p:pic>
      <p:sp>
        <p:nvSpPr>
          <p:cNvPr id="10" name="ZoneTexte 9">
            <a:extLst>
              <a:ext uri="{FF2B5EF4-FFF2-40B4-BE49-F238E27FC236}">
                <a16:creationId xmlns:a16="http://schemas.microsoft.com/office/drawing/2014/main" id="{83E3AC55-B489-4DDD-94C9-3C16A085A846}"/>
              </a:ext>
            </a:extLst>
          </p:cNvPr>
          <p:cNvSpPr txBox="1"/>
          <p:nvPr/>
        </p:nvSpPr>
        <p:spPr>
          <a:xfrm>
            <a:off x="1562125" y="6102026"/>
            <a:ext cx="2766655" cy="553998"/>
          </a:xfrm>
          <a:prstGeom prst="rect">
            <a:avLst/>
          </a:prstGeom>
          <a:noFill/>
        </p:spPr>
        <p:txBody>
          <a:bodyPr wrap="none" rtlCol="0">
            <a:spAutoFit/>
          </a:bodyPr>
          <a:lstStyle/>
          <a:p>
            <a:pPr algn="ctr"/>
            <a:r>
              <a:rPr lang="fr-CA" sz="1400" dirty="0" err="1"/>
              <a:t>Sea</a:t>
            </a:r>
            <a:r>
              <a:rPr lang="fr-CA" sz="1400" dirty="0"/>
              <a:t> Ranch condominium, Californie</a:t>
            </a:r>
          </a:p>
          <a:p>
            <a:pPr algn="ctr"/>
            <a:r>
              <a:rPr lang="fr-CA" sz="1600" b="1" dirty="0"/>
              <a:t>Charles Moore architecte</a:t>
            </a:r>
            <a:r>
              <a:rPr lang="fr-CA" sz="1400" dirty="0"/>
              <a:t>, 1966</a:t>
            </a:r>
          </a:p>
        </p:txBody>
      </p:sp>
      <p:pic>
        <p:nvPicPr>
          <p:cNvPr id="12" name="Image 11" descr="Une image contenant texte, bâtiment&#10;&#10;Description générée automatiquement">
            <a:extLst>
              <a:ext uri="{FF2B5EF4-FFF2-40B4-BE49-F238E27FC236}">
                <a16:creationId xmlns:a16="http://schemas.microsoft.com/office/drawing/2014/main" id="{55E14174-50AB-4039-B511-C45DF33C2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792" y="1124744"/>
            <a:ext cx="3834119" cy="2551432"/>
          </a:xfrm>
          <a:prstGeom prst="rect">
            <a:avLst/>
          </a:prstGeom>
        </p:spPr>
      </p:pic>
      <p:pic>
        <p:nvPicPr>
          <p:cNvPr id="14" name="Image 13" descr="Une image contenant texte, bâtiment, ciel, extérieur&#10;&#10;Description générée automatiquement">
            <a:extLst>
              <a:ext uri="{FF2B5EF4-FFF2-40B4-BE49-F238E27FC236}">
                <a16:creationId xmlns:a16="http://schemas.microsoft.com/office/drawing/2014/main" id="{C29CB0B6-5D7B-43A4-8182-EB9D67BF9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4059" y="1124744"/>
            <a:ext cx="3905253" cy="2551432"/>
          </a:xfrm>
          <a:prstGeom prst="rect">
            <a:avLst/>
          </a:prstGeom>
        </p:spPr>
      </p:pic>
    </p:spTree>
    <p:extLst>
      <p:ext uri="{BB962C8B-B14F-4D97-AF65-F5344CB8AC3E}">
        <p14:creationId xmlns:p14="http://schemas.microsoft.com/office/powerpoint/2010/main" val="2142351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1ED8A-EF48-422A-B9D2-56FAB857EE4B}"/>
              </a:ext>
            </a:extLst>
          </p:cNvPr>
          <p:cNvSpPr>
            <a:spLocks noGrp="1"/>
          </p:cNvSpPr>
          <p:nvPr>
            <p:ph type="title"/>
          </p:nvPr>
        </p:nvSpPr>
        <p:spPr>
          <a:xfrm>
            <a:off x="417965" y="225546"/>
            <a:ext cx="11367982" cy="588854"/>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4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marquants</a:t>
            </a:r>
            <a:endParaRPr lang="fr-CA" dirty="0"/>
          </a:p>
        </p:txBody>
      </p:sp>
      <p:pic>
        <p:nvPicPr>
          <p:cNvPr id="4" name="Image 3" descr="Une image contenant arbre, extérieur, herbe, ciel&#10;&#10;Description générée automatiquement">
            <a:extLst>
              <a:ext uri="{FF2B5EF4-FFF2-40B4-BE49-F238E27FC236}">
                <a16:creationId xmlns:a16="http://schemas.microsoft.com/office/drawing/2014/main" id="{50F82B99-1F84-45EA-B4BB-340112DCB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64" y="926855"/>
            <a:ext cx="7115928" cy="5336945"/>
          </a:xfrm>
          <a:prstGeom prst="rect">
            <a:avLst/>
          </a:prstGeom>
        </p:spPr>
      </p:pic>
      <p:pic>
        <p:nvPicPr>
          <p:cNvPr id="6" name="Image 5" descr="Une image contenant extérieur, bâtiment&#10;&#10;Description générée automatiquement">
            <a:extLst>
              <a:ext uri="{FF2B5EF4-FFF2-40B4-BE49-F238E27FC236}">
                <a16:creationId xmlns:a16="http://schemas.microsoft.com/office/drawing/2014/main" id="{CEF59531-B9B0-423C-9F46-2E425258C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238" y="926855"/>
            <a:ext cx="4002709" cy="5336945"/>
          </a:xfrm>
          <a:prstGeom prst="rect">
            <a:avLst/>
          </a:prstGeom>
        </p:spPr>
      </p:pic>
      <p:sp>
        <p:nvSpPr>
          <p:cNvPr id="3" name="ZoneTexte 2">
            <a:extLst>
              <a:ext uri="{FF2B5EF4-FFF2-40B4-BE49-F238E27FC236}">
                <a16:creationId xmlns:a16="http://schemas.microsoft.com/office/drawing/2014/main" id="{546FF7F5-6E75-497F-AC8A-C9B98D935046}"/>
              </a:ext>
            </a:extLst>
          </p:cNvPr>
          <p:cNvSpPr txBox="1"/>
          <p:nvPr/>
        </p:nvSpPr>
        <p:spPr>
          <a:xfrm>
            <a:off x="3031667" y="6304002"/>
            <a:ext cx="6128665"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dirty="0"/>
              <a:t>Église St-Augustine of Canterbury, St-Bruno-de-Montarville,</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1967,</a:t>
            </a:r>
          </a:p>
          <a:p>
            <a:pPr algn="ctr"/>
            <a:r>
              <a:rPr lang="fr-CA" sz="1400" dirty="0"/>
              <a:t> </a:t>
            </a:r>
            <a:r>
              <a:rPr lang="fr-CA" sz="1600" b="1" dirty="0"/>
              <a:t>architecte Victor Prus </a:t>
            </a:r>
            <a:r>
              <a:rPr lang="fr-CA" sz="1400" dirty="0"/>
              <a:t>(1917-2017), </a:t>
            </a:r>
            <a:r>
              <a:rPr lang="fr-CA" sz="1400" b="0" i="0" dirty="0">
                <a:solidFill>
                  <a:srgbClr val="444C4C"/>
                </a:solidFill>
                <a:effectLst/>
              </a:rPr>
              <a:t>artiste Jordi Bonet (1932-1979) (intérieur)</a:t>
            </a:r>
            <a:endParaRPr lang="fr-CA" sz="1400" dirty="0"/>
          </a:p>
        </p:txBody>
      </p:sp>
      <p:sp>
        <p:nvSpPr>
          <p:cNvPr id="5" name="ZoneTexte 4">
            <a:extLst>
              <a:ext uri="{FF2B5EF4-FFF2-40B4-BE49-F238E27FC236}">
                <a16:creationId xmlns:a16="http://schemas.microsoft.com/office/drawing/2014/main" id="{73112800-85E3-4EE0-BFBC-BF6B28F07917}"/>
              </a:ext>
            </a:extLst>
          </p:cNvPr>
          <p:cNvSpPr txBox="1"/>
          <p:nvPr/>
        </p:nvSpPr>
        <p:spPr>
          <a:xfrm>
            <a:off x="417964" y="6406909"/>
            <a:ext cx="1569789" cy="276999"/>
          </a:xfrm>
          <a:prstGeom prst="rect">
            <a:avLst/>
          </a:prstGeom>
          <a:noFill/>
        </p:spPr>
        <p:txBody>
          <a:bodyPr wrap="none" rtlCol="0">
            <a:spAutoFit/>
          </a:bodyPr>
          <a:lstStyle/>
          <a:p>
            <a:r>
              <a:rPr lang="fr-CA" sz="1200" dirty="0"/>
              <a:t>Photos: Benoit Béland</a:t>
            </a:r>
          </a:p>
        </p:txBody>
      </p:sp>
    </p:spTree>
    <p:extLst>
      <p:ext uri="{BB962C8B-B14F-4D97-AF65-F5344CB8AC3E}">
        <p14:creationId xmlns:p14="http://schemas.microsoft.com/office/powerpoint/2010/main" val="1236400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CCFCEE-AAA5-4557-952B-D4BEA4A1D236}"/>
              </a:ext>
            </a:extLst>
          </p:cNvPr>
          <p:cNvSpPr>
            <a:spLocks noGrp="1"/>
          </p:cNvSpPr>
          <p:nvPr>
            <p:ph type="title"/>
          </p:nvPr>
        </p:nvSpPr>
        <p:spPr>
          <a:xfrm>
            <a:off x="409982" y="139979"/>
            <a:ext cx="11464308" cy="687610"/>
          </a:xfrm>
          <a:solidFill>
            <a:schemeClr val="bg1">
              <a:lumMod val="95000"/>
            </a:schemeClr>
          </a:solidFill>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lang="fr-CA" sz="4400" dirty="0">
                <a:solidFill>
                  <a:srgbClr val="00B050"/>
                </a:solidFill>
                <a:latin typeface="Vijaya" panose="02020604020202020204" pitchFamily="18" charset="0"/>
                <a:ea typeface="+mn-lt"/>
                <a:cs typeface="Vijaya" panose="02020604020202020204" pitchFamily="18" charset="0"/>
              </a:rPr>
              <a:t>Exemples marquants</a:t>
            </a:r>
            <a:endParaRPr lang="fr-CA" sz="4400" dirty="0">
              <a:solidFill>
                <a:schemeClr val="tx1">
                  <a:lumMod val="50000"/>
                  <a:lumOff val="50000"/>
                </a:schemeClr>
              </a:solidFill>
            </a:endParaRPr>
          </a:p>
        </p:txBody>
      </p:sp>
      <p:pic>
        <p:nvPicPr>
          <p:cNvPr id="4" name="Image 3" descr="Une image contenant extérieur, ciel, jaune, herbe&#10;&#10;Description générée automatiquement">
            <a:extLst>
              <a:ext uri="{FF2B5EF4-FFF2-40B4-BE49-F238E27FC236}">
                <a16:creationId xmlns:a16="http://schemas.microsoft.com/office/drawing/2014/main" id="{219C8713-732F-48B8-89BD-1A9520FCC8EE}"/>
              </a:ext>
            </a:extLst>
          </p:cNvPr>
          <p:cNvPicPr>
            <a:picLocks noChangeAspect="1"/>
          </p:cNvPicPr>
          <p:nvPr/>
        </p:nvPicPr>
        <p:blipFill rotWithShape="1">
          <a:blip r:embed="rId2">
            <a:extLst>
              <a:ext uri="{28A0092B-C50C-407E-A947-70E740481C1C}">
                <a14:useLocalDpi xmlns:a14="http://schemas.microsoft.com/office/drawing/2010/main" val="0"/>
              </a:ext>
            </a:extLst>
          </a:blip>
          <a:srcRect t="2988" b="7411"/>
          <a:stretch/>
        </p:blipFill>
        <p:spPr>
          <a:xfrm>
            <a:off x="1415480" y="852829"/>
            <a:ext cx="6559428" cy="5877272"/>
          </a:xfrm>
          <a:prstGeom prst="rect">
            <a:avLst/>
          </a:prstGeom>
        </p:spPr>
      </p:pic>
      <p:sp>
        <p:nvSpPr>
          <p:cNvPr id="6" name="ZoneTexte 5">
            <a:extLst>
              <a:ext uri="{FF2B5EF4-FFF2-40B4-BE49-F238E27FC236}">
                <a16:creationId xmlns:a16="http://schemas.microsoft.com/office/drawing/2014/main" id="{DF79365D-9F8E-4D56-8AFC-6A3663BFA224}"/>
              </a:ext>
            </a:extLst>
          </p:cNvPr>
          <p:cNvSpPr txBox="1"/>
          <p:nvPr/>
        </p:nvSpPr>
        <p:spPr>
          <a:xfrm>
            <a:off x="8472264" y="3284984"/>
            <a:ext cx="3024336" cy="954107"/>
          </a:xfrm>
          <a:prstGeom prst="rect">
            <a:avLst/>
          </a:prstGeom>
          <a:noFill/>
        </p:spPr>
        <p:txBody>
          <a:bodyPr wrap="square">
            <a:spAutoFit/>
          </a:bodyPr>
          <a:lstStyle/>
          <a:p>
            <a:pPr algn="ctr"/>
            <a:r>
              <a:rPr lang="fr-CA" sz="1400" b="0" i="0" dirty="0">
                <a:solidFill>
                  <a:srgbClr val="393939"/>
                </a:solidFill>
                <a:effectLst/>
              </a:rPr>
              <a:t>Pavillon Soixante-Dix, Mont St-Sauveur, 1977</a:t>
            </a:r>
          </a:p>
          <a:p>
            <a:pPr algn="ctr"/>
            <a:r>
              <a:rPr lang="fr-CA" sz="1400" dirty="0">
                <a:solidFill>
                  <a:srgbClr val="393939"/>
                </a:solidFill>
              </a:rPr>
              <a:t>Architectes: </a:t>
            </a:r>
            <a:r>
              <a:rPr lang="fr-CA" sz="1400" b="1" dirty="0">
                <a:solidFill>
                  <a:srgbClr val="393939"/>
                </a:solidFill>
              </a:rPr>
              <a:t>Peter Rose, </a:t>
            </a:r>
            <a:r>
              <a:rPr lang="fr-CA" sz="1400" b="1" i="0" dirty="0">
                <a:solidFill>
                  <a:srgbClr val="393939"/>
                </a:solidFill>
                <a:effectLst/>
              </a:rPr>
              <a:t>James </a:t>
            </a:r>
            <a:r>
              <a:rPr lang="fr-CA" sz="1400" b="1" i="0" dirty="0" err="1">
                <a:solidFill>
                  <a:srgbClr val="393939"/>
                </a:solidFill>
                <a:effectLst/>
              </a:rPr>
              <a:t>Righter</a:t>
            </a:r>
            <a:r>
              <a:rPr lang="fr-CA" sz="1400" b="1" i="0" dirty="0">
                <a:solidFill>
                  <a:srgbClr val="393939"/>
                </a:solidFill>
                <a:effectLst/>
              </a:rPr>
              <a:t> et Peter </a:t>
            </a:r>
            <a:r>
              <a:rPr lang="fr-CA" sz="1400" b="1" i="0" dirty="0" err="1">
                <a:solidFill>
                  <a:srgbClr val="393939"/>
                </a:solidFill>
                <a:effectLst/>
              </a:rPr>
              <a:t>Lanken</a:t>
            </a:r>
            <a:endParaRPr lang="fr-CA" sz="1400" b="1" dirty="0"/>
          </a:p>
        </p:txBody>
      </p:sp>
    </p:spTree>
    <p:extLst>
      <p:ext uri="{BB962C8B-B14F-4D97-AF65-F5344CB8AC3E}">
        <p14:creationId xmlns:p14="http://schemas.microsoft.com/office/powerpoint/2010/main" val="2684592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AAD49A-34B5-494A-A755-A8FF39DB8F8B}"/>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4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marquants</a:t>
            </a:r>
            <a:endParaRPr lang="fr-CA" dirty="0"/>
          </a:p>
        </p:txBody>
      </p:sp>
      <p:pic>
        <p:nvPicPr>
          <p:cNvPr id="3074" name="Picture 2">
            <a:extLst>
              <a:ext uri="{FF2B5EF4-FFF2-40B4-BE49-F238E27FC236}">
                <a16:creationId xmlns:a16="http://schemas.microsoft.com/office/drawing/2014/main" id="{03B0A901-4D6C-46A5-A636-68F492D77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076" y="3573016"/>
            <a:ext cx="5255974" cy="328498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useum-of-Wood-Culture-Japan-Tadao-Ando-07">
            <a:extLst>
              <a:ext uri="{FF2B5EF4-FFF2-40B4-BE49-F238E27FC236}">
                <a16:creationId xmlns:a16="http://schemas.microsoft.com/office/drawing/2014/main" id="{78639314-D42B-4785-B6A9-593933A93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819" y="1024842"/>
            <a:ext cx="5328592" cy="399950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CB86F33-45D0-4A9C-91A2-E227B8DD7FFF}"/>
              </a:ext>
            </a:extLst>
          </p:cNvPr>
          <p:cNvSpPr txBox="1"/>
          <p:nvPr/>
        </p:nvSpPr>
        <p:spPr>
          <a:xfrm>
            <a:off x="3616541" y="1772816"/>
            <a:ext cx="2664296" cy="923330"/>
          </a:xfrm>
          <a:prstGeom prst="rect">
            <a:avLst/>
          </a:prstGeom>
          <a:noFill/>
        </p:spPr>
        <p:txBody>
          <a:bodyPr wrap="square" rtlCol="0">
            <a:spAutoFit/>
          </a:bodyPr>
          <a:lstStyle/>
          <a:p>
            <a:r>
              <a:rPr lang="fr-CA" dirty="0"/>
              <a:t>Museum of Wood Culture, </a:t>
            </a:r>
            <a:r>
              <a:rPr lang="fr-CA" dirty="0" err="1"/>
              <a:t>Hyogo</a:t>
            </a:r>
            <a:r>
              <a:rPr lang="fr-CA" dirty="0"/>
              <a:t>, Japon, 1994</a:t>
            </a:r>
          </a:p>
          <a:p>
            <a:r>
              <a:rPr lang="fr-CA" dirty="0"/>
              <a:t>Architecte </a:t>
            </a:r>
            <a:r>
              <a:rPr lang="fr-CA" b="1" dirty="0" err="1"/>
              <a:t>Tadao</a:t>
            </a:r>
            <a:r>
              <a:rPr lang="fr-CA" b="1" dirty="0"/>
              <a:t> Ando</a:t>
            </a:r>
          </a:p>
        </p:txBody>
      </p:sp>
      <p:sp>
        <p:nvSpPr>
          <p:cNvPr id="6" name="ZoneTexte 5">
            <a:extLst>
              <a:ext uri="{FF2B5EF4-FFF2-40B4-BE49-F238E27FC236}">
                <a16:creationId xmlns:a16="http://schemas.microsoft.com/office/drawing/2014/main" id="{CEA511E4-9734-431F-820A-0120CD5BED16}"/>
              </a:ext>
            </a:extLst>
          </p:cNvPr>
          <p:cNvSpPr txBox="1"/>
          <p:nvPr/>
        </p:nvSpPr>
        <p:spPr>
          <a:xfrm>
            <a:off x="10304224" y="5077008"/>
            <a:ext cx="1902187" cy="276999"/>
          </a:xfrm>
          <a:prstGeom prst="rect">
            <a:avLst/>
          </a:prstGeom>
          <a:noFill/>
        </p:spPr>
        <p:txBody>
          <a:bodyPr wrap="none" rtlCol="0">
            <a:spAutoFit/>
          </a:bodyPr>
          <a:lstStyle/>
          <a:p>
            <a:r>
              <a:rPr lang="fr-CA" sz="1200" dirty="0" err="1"/>
              <a:t>Inexhibit</a:t>
            </a:r>
            <a:r>
              <a:rPr lang="fr-CA" sz="1200" dirty="0"/>
              <a:t> Riccardo </a:t>
            </a:r>
            <a:r>
              <a:rPr lang="fr-CA" sz="1200" dirty="0" err="1"/>
              <a:t>Bianchini</a:t>
            </a:r>
            <a:endParaRPr lang="fr-CA" sz="1200" dirty="0"/>
          </a:p>
        </p:txBody>
      </p:sp>
      <p:pic>
        <p:nvPicPr>
          <p:cNvPr id="3086" name="Picture 14" descr="museum-of-wood-culture-japan-tadao-ando-01">
            <a:extLst>
              <a:ext uri="{FF2B5EF4-FFF2-40B4-BE49-F238E27FC236}">
                <a16:creationId xmlns:a16="http://schemas.microsoft.com/office/drawing/2014/main" id="{C75A2EAF-7FF8-40B1-AA20-05E2C7AD8E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06" t="2184" r="8178"/>
          <a:stretch/>
        </p:blipFill>
        <p:spPr bwMode="auto">
          <a:xfrm>
            <a:off x="-18188" y="1024842"/>
            <a:ext cx="2880320" cy="584614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06ACABF6-B040-4127-B1A7-381FD27DEA0A}"/>
              </a:ext>
            </a:extLst>
          </p:cNvPr>
          <p:cNvSpPr txBox="1"/>
          <p:nvPr/>
        </p:nvSpPr>
        <p:spPr>
          <a:xfrm>
            <a:off x="8216050" y="5949280"/>
            <a:ext cx="2560470" cy="276999"/>
          </a:xfrm>
          <a:prstGeom prst="rect">
            <a:avLst/>
          </a:prstGeom>
          <a:noFill/>
        </p:spPr>
        <p:txBody>
          <a:bodyPr wrap="square">
            <a:spAutoFit/>
          </a:bodyPr>
          <a:lstStyle/>
          <a:p>
            <a:r>
              <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rPr>
              <a:t>Photo: Site Internet </a:t>
            </a:r>
            <a:r>
              <a:rPr kumimoji="0" lang="fr-CA" sz="1200" b="0" i="0" u="none" strike="noStrike" kern="1200" cap="none" spc="0" normalizeH="0" baseline="0" noProof="0" dirty="0" err="1">
                <a:ln>
                  <a:noFill/>
                </a:ln>
                <a:solidFill>
                  <a:prstClr val="black"/>
                </a:solidFill>
                <a:effectLst/>
                <a:uLnTx/>
                <a:uFillTx/>
                <a:latin typeface="Calibri" panose="020F0502020204030204"/>
                <a:ea typeface="+mn-ea"/>
                <a:cs typeface="+mn-cs"/>
              </a:rPr>
              <a:t>Visit</a:t>
            </a:r>
            <a:r>
              <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200" b="0" i="0" u="none" strike="noStrike" kern="1200" cap="none" spc="0" normalizeH="0" baseline="0" noProof="0" dirty="0" err="1">
                <a:ln>
                  <a:noFill/>
                </a:ln>
                <a:solidFill>
                  <a:prstClr val="black"/>
                </a:solidFill>
                <a:effectLst/>
                <a:uLnTx/>
                <a:uFillTx/>
                <a:latin typeface="Calibri" panose="020F0502020204030204"/>
                <a:ea typeface="+mn-ea"/>
                <a:cs typeface="+mn-cs"/>
              </a:rPr>
              <a:t>Kinosaki</a:t>
            </a:r>
            <a:endParaRPr lang="fr-CA" sz="1200" dirty="0"/>
          </a:p>
        </p:txBody>
      </p:sp>
    </p:spTree>
    <p:extLst>
      <p:ext uri="{BB962C8B-B14F-4D97-AF65-F5344CB8AC3E}">
        <p14:creationId xmlns:p14="http://schemas.microsoft.com/office/powerpoint/2010/main" val="212284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734B-34BE-40B9-B189-0922B909E7F4}"/>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32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4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marquants</a:t>
            </a:r>
            <a:endParaRPr lang="fr-CA" dirty="0"/>
          </a:p>
        </p:txBody>
      </p:sp>
      <p:pic>
        <p:nvPicPr>
          <p:cNvPr id="2050" name="Picture 2">
            <a:extLst>
              <a:ext uri="{FF2B5EF4-FFF2-40B4-BE49-F238E27FC236}">
                <a16:creationId xmlns:a16="http://schemas.microsoft.com/office/drawing/2014/main" id="{877E7FCA-C9AF-4433-835B-56207D1FE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1196752"/>
            <a:ext cx="7066439"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15DD9CD-C355-4220-A9C0-88E9A0D05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1196752"/>
            <a:ext cx="2638425" cy="48006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DA07F15-844D-4D05-8C85-5C0095F565C5}"/>
              </a:ext>
            </a:extLst>
          </p:cNvPr>
          <p:cNvSpPr txBox="1"/>
          <p:nvPr/>
        </p:nvSpPr>
        <p:spPr>
          <a:xfrm>
            <a:off x="4727029" y="6093296"/>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Pavillon du Japon à Séville, 1992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Architecte </a:t>
            </a: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Tadao</a:t>
            </a: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 Ando</a:t>
            </a:r>
          </a:p>
        </p:txBody>
      </p:sp>
      <p:sp>
        <p:nvSpPr>
          <p:cNvPr id="9" name="ZoneTexte 8">
            <a:extLst>
              <a:ext uri="{FF2B5EF4-FFF2-40B4-BE49-F238E27FC236}">
                <a16:creationId xmlns:a16="http://schemas.microsoft.com/office/drawing/2014/main" id="{A5E19BE5-1021-49AC-A189-2876440680B7}"/>
              </a:ext>
            </a:extLst>
          </p:cNvPr>
          <p:cNvSpPr txBox="1"/>
          <p:nvPr/>
        </p:nvSpPr>
        <p:spPr>
          <a:xfrm>
            <a:off x="479376" y="6076156"/>
            <a:ext cx="28803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Photo: Architect Boy</a:t>
            </a:r>
          </a:p>
        </p:txBody>
      </p:sp>
    </p:spTree>
    <p:extLst>
      <p:ext uri="{BB962C8B-B14F-4D97-AF65-F5344CB8AC3E}">
        <p14:creationId xmlns:p14="http://schemas.microsoft.com/office/powerpoint/2010/main" val="2201502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DB12F-F513-4249-80CC-78688A505376}"/>
              </a:ext>
            </a:extLst>
          </p:cNvPr>
          <p:cNvSpPr>
            <a:spLocks noGrp="1"/>
          </p:cNvSpPr>
          <p:nvPr>
            <p:ph type="title"/>
          </p:nvPr>
        </p:nvSpPr>
        <p:spPr>
          <a:xfrm>
            <a:off x="533857" y="261710"/>
            <a:ext cx="11025793"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5" name="Image 4" descr="Une image contenant herbe, ciel, bâtiment, extérieur&#10;&#10;Description générée automatiquement">
            <a:extLst>
              <a:ext uri="{FF2B5EF4-FFF2-40B4-BE49-F238E27FC236}">
                <a16:creationId xmlns:a16="http://schemas.microsoft.com/office/drawing/2014/main" id="{3FBED7C1-E720-4952-B1C0-0A5B0F2968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27" b="9226"/>
          <a:stretch/>
        </p:blipFill>
        <p:spPr>
          <a:xfrm>
            <a:off x="501697" y="1124744"/>
            <a:ext cx="5725169" cy="3096344"/>
          </a:xfrm>
          <a:prstGeom prst="rect">
            <a:avLst/>
          </a:prstGeom>
        </p:spPr>
      </p:pic>
      <p:pic>
        <p:nvPicPr>
          <p:cNvPr id="9" name="Image 8" descr="Une image contenant herbe, ciel, extérieur, bâtiment&#10;&#10;Description générée automatiquement">
            <a:extLst>
              <a:ext uri="{FF2B5EF4-FFF2-40B4-BE49-F238E27FC236}">
                <a16:creationId xmlns:a16="http://schemas.microsoft.com/office/drawing/2014/main" id="{130A0055-801B-4A01-872A-EAB080CD87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637" b="16736"/>
          <a:stretch/>
        </p:blipFill>
        <p:spPr>
          <a:xfrm>
            <a:off x="517295" y="4320990"/>
            <a:ext cx="5725169" cy="2314000"/>
          </a:xfrm>
          <a:prstGeom prst="rect">
            <a:avLst/>
          </a:prstGeom>
        </p:spPr>
      </p:pic>
      <p:pic>
        <p:nvPicPr>
          <p:cNvPr id="11" name="Image 10" descr="Une image contenant ciel, herbe, extérieur, bâtiment&#10;&#10;Description générée automatiquement">
            <a:extLst>
              <a:ext uri="{FF2B5EF4-FFF2-40B4-BE49-F238E27FC236}">
                <a16:creationId xmlns:a16="http://schemas.microsoft.com/office/drawing/2014/main" id="{915AFA07-8D08-40E4-B6A9-3EAD60671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1098" y="3284984"/>
            <a:ext cx="4968552" cy="2914884"/>
          </a:xfrm>
          <a:prstGeom prst="rect">
            <a:avLst/>
          </a:prstGeom>
        </p:spPr>
      </p:pic>
      <p:sp>
        <p:nvSpPr>
          <p:cNvPr id="7" name="ZoneTexte 6">
            <a:extLst>
              <a:ext uri="{FF2B5EF4-FFF2-40B4-BE49-F238E27FC236}">
                <a16:creationId xmlns:a16="http://schemas.microsoft.com/office/drawing/2014/main" id="{619766B1-776C-4B7F-AD95-4E190DBCE446}"/>
              </a:ext>
            </a:extLst>
          </p:cNvPr>
          <p:cNvSpPr txBox="1"/>
          <p:nvPr/>
        </p:nvSpPr>
        <p:spPr>
          <a:xfrm>
            <a:off x="6526311" y="1144807"/>
            <a:ext cx="5033339" cy="2036455"/>
          </a:xfrm>
          <a:prstGeom prst="rect">
            <a:avLst/>
          </a:prstGeom>
          <a:noFill/>
        </p:spPr>
        <p:txBody>
          <a:bodyPr wrap="square">
            <a:spAutoFit/>
          </a:bodyPr>
          <a:lstStyle/>
          <a:p>
            <a:pPr algn="just">
              <a:spcAft>
                <a:spcPts val="1000"/>
              </a:spcAft>
            </a:pPr>
            <a:r>
              <a:rPr lang="fr-CA" sz="1600" b="1" dirty="0">
                <a:effectLst/>
                <a:ea typeface="Calibri" panose="020F0502020204030204" pitchFamily="34" charset="0"/>
                <a:cs typeface="Times New Roman" panose="02020603050405020304" pitchFamily="18" charset="0"/>
              </a:rPr>
              <a:t>La nouvelle bibliothèque Anne-Hébert</a:t>
            </a:r>
            <a:r>
              <a:rPr lang="fr-CA" sz="1400" dirty="0">
                <a:effectLst/>
                <a:ea typeface="Calibri" panose="020F0502020204030204" pitchFamily="34" charset="0"/>
                <a:cs typeface="Times New Roman" panose="02020603050405020304" pitchFamily="18" charset="0"/>
              </a:rPr>
              <a:t>, rattachée à l’école des Explorateurs de Saint-Catherine-de-la-Jacques-Cartier, a une superficie de 730 m</a:t>
            </a:r>
            <a:r>
              <a:rPr lang="fr-CA" sz="1400" baseline="30000" dirty="0">
                <a:effectLst/>
                <a:ea typeface="Calibri" panose="020F0502020204030204" pitchFamily="34" charset="0"/>
                <a:cs typeface="Times New Roman" panose="02020603050405020304" pitchFamily="18" charset="0"/>
              </a:rPr>
              <a:t>2</a:t>
            </a:r>
            <a:r>
              <a:rPr lang="fr-CA" sz="1400" dirty="0">
                <a:effectLst/>
                <a:ea typeface="Calibri" panose="020F0502020204030204" pitchFamily="34" charset="0"/>
                <a:cs typeface="Times New Roman" panose="02020603050405020304" pitchFamily="18" charset="0"/>
              </a:rPr>
              <a:t>.</a:t>
            </a:r>
          </a:p>
          <a:p>
            <a:pPr algn="just">
              <a:spcAft>
                <a:spcPts val="1000"/>
              </a:spcAft>
            </a:pPr>
            <a:r>
              <a:rPr lang="fr-CA" sz="1400" dirty="0">
                <a:effectLst/>
                <a:ea typeface="Calibri" panose="020F0502020204030204" pitchFamily="34" charset="0"/>
                <a:cs typeface="Times New Roman" panose="02020603050405020304" pitchFamily="18" charset="0"/>
              </a:rPr>
              <a:t>La bibliothèque a été réalisée </a:t>
            </a:r>
            <a:r>
              <a:rPr lang="fr-CA" sz="1600" b="1" dirty="0">
                <a:effectLst/>
                <a:ea typeface="Calibri" panose="020F0502020204030204" pitchFamily="34" charset="0"/>
                <a:cs typeface="Times New Roman" panose="02020603050405020304" pitchFamily="18" charset="0"/>
              </a:rPr>
              <a:t>entièrement en bois </a:t>
            </a:r>
            <a:r>
              <a:rPr lang="fr-CA" sz="1400" dirty="0">
                <a:effectLst/>
                <a:ea typeface="Calibri" panose="020F0502020204030204" pitchFamily="34" charset="0"/>
                <a:cs typeface="Times New Roman" panose="02020603050405020304" pitchFamily="18" charset="0"/>
              </a:rPr>
              <a:t>; de la </a:t>
            </a:r>
            <a:r>
              <a:rPr lang="fr-CA" sz="1400" b="1" dirty="0">
                <a:effectLst/>
                <a:ea typeface="Calibri" panose="020F0502020204030204" pitchFamily="34" charset="0"/>
                <a:cs typeface="Times New Roman" panose="02020603050405020304" pitchFamily="18" charset="0"/>
              </a:rPr>
              <a:t>structure</a:t>
            </a:r>
            <a:r>
              <a:rPr lang="fr-CA" sz="1400" dirty="0">
                <a:effectLst/>
                <a:ea typeface="Calibri" panose="020F0502020204030204" pitchFamily="34" charset="0"/>
                <a:cs typeface="Times New Roman" panose="02020603050405020304" pitchFamily="18" charset="0"/>
              </a:rPr>
              <a:t> du bâtiment, au mobilier intégré, en passant par son </a:t>
            </a:r>
            <a:r>
              <a:rPr lang="fr-CA" sz="1600" b="1" dirty="0">
                <a:effectLst/>
                <a:ea typeface="Calibri" panose="020F0502020204030204" pitchFamily="34" charset="0"/>
                <a:cs typeface="Times New Roman" panose="02020603050405020304" pitchFamily="18" charset="0"/>
              </a:rPr>
              <a:t>parement extérieur</a:t>
            </a:r>
            <a:r>
              <a:rPr kumimoji="0" lang="fr-CA" sz="16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lang="fr-CA" sz="1600" b="1" dirty="0">
                <a:solidFill>
                  <a:prstClr val="black"/>
                </a:solidFill>
                <a:ea typeface="Calibri" panose="020F0502020204030204" pitchFamily="34" charset="0"/>
                <a:cs typeface="Times New Roman" panose="02020603050405020304" pitchFamily="18" charset="0"/>
              </a:rPr>
              <a:t>vertical en </a:t>
            </a:r>
            <a:r>
              <a:rPr kumimoji="0" lang="fr-CA" sz="16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épinette, peint</a:t>
            </a:r>
            <a:r>
              <a:rPr lang="fr-CA" sz="1400" dirty="0">
                <a:effectLst/>
                <a:ea typeface="Calibri" panose="020F0502020204030204" pitchFamily="34" charset="0"/>
                <a:cs typeface="Times New Roman" panose="02020603050405020304" pitchFamily="18" charset="0"/>
              </a:rPr>
              <a:t>. Elle s’agence ainsi avec la teinte et le sens du parement des lattes de béton de l’école adjacente.</a:t>
            </a:r>
          </a:p>
        </p:txBody>
      </p:sp>
      <p:sp>
        <p:nvSpPr>
          <p:cNvPr id="8" name="ZoneTexte 7">
            <a:extLst>
              <a:ext uri="{FF2B5EF4-FFF2-40B4-BE49-F238E27FC236}">
                <a16:creationId xmlns:a16="http://schemas.microsoft.com/office/drawing/2014/main" id="{0CAFA2A8-C690-4C5E-97AD-9650DC613089}"/>
              </a:ext>
            </a:extLst>
          </p:cNvPr>
          <p:cNvSpPr txBox="1"/>
          <p:nvPr/>
        </p:nvSpPr>
        <p:spPr>
          <a:xfrm>
            <a:off x="6384032" y="6303590"/>
            <a:ext cx="3600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Textes et photos </a:t>
            </a:r>
            <a:r>
              <a:rPr kumimoji="0" lang="fr-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ABCP architectes</a:t>
            </a:r>
            <a:endPar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4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C69655-BDEF-489B-8EBE-1B8CF5511416}"/>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Extraits</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 du CCQ</a:t>
            </a:r>
            <a:r>
              <a:rPr kumimoji="0" lang="fr-CA"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 pertinents*</a:t>
            </a:r>
            <a:endParaRPr lang="fr-CA" dirty="0"/>
          </a:p>
        </p:txBody>
      </p:sp>
      <p:sp>
        <p:nvSpPr>
          <p:cNvPr id="5" name="ZoneTexte 4">
            <a:extLst>
              <a:ext uri="{FF2B5EF4-FFF2-40B4-BE49-F238E27FC236}">
                <a16:creationId xmlns:a16="http://schemas.microsoft.com/office/drawing/2014/main" id="{1DB6FD6E-6C65-409F-9E86-784AFC09FAEA}"/>
              </a:ext>
            </a:extLst>
          </p:cNvPr>
          <p:cNvSpPr txBox="1"/>
          <p:nvPr/>
        </p:nvSpPr>
        <p:spPr>
          <a:xfrm>
            <a:off x="116931" y="1164599"/>
            <a:ext cx="5186981" cy="5755422"/>
          </a:xfrm>
          <a:prstGeom prst="rect">
            <a:avLst/>
          </a:prstGeom>
          <a:noFill/>
        </p:spPr>
        <p:txBody>
          <a:bodyPr wrap="square">
            <a:spAutoFit/>
          </a:bodyPr>
          <a:lstStyle/>
          <a:p>
            <a:pPr algn="l"/>
            <a:r>
              <a:rPr lang="fr-CA" sz="1200" b="1" i="0" u="none" strike="noStrike" baseline="0" dirty="0">
                <a:latin typeface="HelveticaLTPro-Black"/>
              </a:rPr>
              <a:t>3.1.5.5. Composants combustibles pour les murs extérieurs </a:t>
            </a:r>
            <a:r>
              <a:rPr lang="fr-CA" sz="1200" i="0" u="none" strike="noStrike" baseline="0" dirty="0">
                <a:highlight>
                  <a:srgbClr val="00FF00"/>
                </a:highlight>
                <a:latin typeface="HelveticaLTPro-Black"/>
              </a:rPr>
              <a:t>(pour une construction incombustible)</a:t>
            </a:r>
          </a:p>
          <a:p>
            <a:pPr algn="l"/>
            <a:endParaRPr lang="fr-CA" sz="1200" b="1" i="0" u="none" strike="noStrike" baseline="0" dirty="0">
              <a:latin typeface="HelveticaLTPro-Black"/>
            </a:endParaRPr>
          </a:p>
          <a:p>
            <a:pPr lvl="1"/>
            <a:r>
              <a:rPr lang="fr-CA" sz="1200" b="0" i="0" u="none" strike="noStrike" baseline="0" dirty="0">
                <a:latin typeface="HelveticaLTPro-Black"/>
              </a:rPr>
              <a:t>1) </a:t>
            </a:r>
            <a:r>
              <a:rPr lang="fr-CA" sz="1200" b="0" i="0" u="none" strike="noStrike" baseline="0" dirty="0">
                <a:latin typeface="PalatinoLinotype"/>
              </a:rPr>
              <a:t>Sous réserve du paragraphe 2), un </a:t>
            </a:r>
            <a:r>
              <a:rPr lang="fr-CA" sz="1200" b="0" i="1" u="none" strike="noStrike" baseline="0" dirty="0">
                <a:latin typeface="PalatinoLinotype,Italic"/>
              </a:rPr>
              <a:t>bâtiment </a:t>
            </a:r>
            <a:r>
              <a:rPr lang="fr-CA" sz="1200" b="0" i="0" u="none" strike="noStrike" baseline="0" dirty="0">
                <a:latin typeface="PalatinoLinotype"/>
              </a:rPr>
              <a:t>pour lequel une </a:t>
            </a:r>
            <a:r>
              <a:rPr lang="fr-CA" sz="1400" b="1" i="1" u="none" strike="noStrike" baseline="0" dirty="0">
                <a:latin typeface="Arial" panose="020B0604020202020204" pitchFamily="34" charset="0"/>
                <a:cs typeface="Arial" panose="020B0604020202020204" pitchFamily="34" charset="0"/>
              </a:rPr>
              <a:t>construction incombustible </a:t>
            </a:r>
            <a:r>
              <a:rPr lang="fr-CA" sz="1200" b="0" i="0" u="none" strike="noStrike" baseline="0" dirty="0">
                <a:latin typeface="PalatinoLinotype"/>
              </a:rPr>
              <a:t>est </a:t>
            </a:r>
            <a:r>
              <a:rPr lang="fr-CA" sz="1400" b="1" i="0" u="none" strike="noStrike" baseline="0" dirty="0">
                <a:latin typeface="Arial" panose="020B0604020202020204" pitchFamily="34" charset="0"/>
                <a:cs typeface="Arial" panose="020B0604020202020204" pitchFamily="34" charset="0"/>
              </a:rPr>
              <a:t>exigée</a:t>
            </a:r>
            <a:r>
              <a:rPr lang="fr-CA" sz="1200" b="0" i="0" u="none" strike="noStrike" baseline="0" dirty="0">
                <a:latin typeface="PalatinoLinotype"/>
              </a:rPr>
              <a:t> peut comporter un mur extérieur non-porteur avec </a:t>
            </a:r>
            <a:r>
              <a:rPr lang="fr-CA" sz="1400" b="1" i="0" u="none" strike="noStrike" baseline="0" dirty="0">
                <a:latin typeface="Arial" panose="020B0604020202020204" pitchFamily="34" charset="0"/>
                <a:cs typeface="Arial" panose="020B0604020202020204" pitchFamily="34" charset="0"/>
              </a:rPr>
              <a:t>composants</a:t>
            </a:r>
            <a:r>
              <a:rPr lang="fr-CA" sz="1400" b="1" dirty="0">
                <a:latin typeface="Arial" panose="020B0604020202020204" pitchFamily="34" charset="0"/>
                <a:cs typeface="Arial" panose="020B0604020202020204" pitchFamily="34" charset="0"/>
              </a:rPr>
              <a:t> </a:t>
            </a:r>
            <a:r>
              <a:rPr lang="fr-CA" sz="1400" b="1" i="1" u="none" strike="noStrike" baseline="0" dirty="0">
                <a:latin typeface="Arial" panose="020B0604020202020204" pitchFamily="34" charset="0"/>
                <a:cs typeface="Arial" panose="020B0604020202020204" pitchFamily="34" charset="0"/>
              </a:rPr>
              <a:t>combustibles </a:t>
            </a:r>
            <a:r>
              <a:rPr lang="fr-CA" sz="1200" b="0" i="0" u="none" strike="noStrike" baseline="0" dirty="0">
                <a:latin typeface="PalatinoLinotype"/>
              </a:rPr>
              <a:t>à condition :</a:t>
            </a:r>
          </a:p>
          <a:p>
            <a:pPr lvl="2"/>
            <a:r>
              <a:rPr lang="fr-CA" sz="1200" b="0" i="0" u="none" strike="noStrike" baseline="0" dirty="0">
                <a:latin typeface="PalatinoLinotype"/>
              </a:rPr>
              <a:t>a) que le </a:t>
            </a:r>
            <a:r>
              <a:rPr lang="fr-CA" sz="1200" b="0" i="1" u="none" strike="noStrike" baseline="0" dirty="0">
                <a:latin typeface="PalatinoLinotype,Italic"/>
              </a:rPr>
              <a:t>bâtiment </a:t>
            </a:r>
            <a:r>
              <a:rPr lang="fr-CA" sz="1200" b="0" i="0" u="none" strike="noStrike" baseline="0" dirty="0">
                <a:latin typeface="PalatinoLinotype"/>
              </a:rPr>
              <a:t>:</a:t>
            </a:r>
          </a:p>
          <a:p>
            <a:pPr lvl="2"/>
            <a:r>
              <a:rPr lang="fr-CA" sz="1200" dirty="0">
                <a:latin typeface="PalatinoLinotype"/>
              </a:rPr>
              <a:t>	</a:t>
            </a:r>
            <a:r>
              <a:rPr lang="fr-CA" sz="1200" b="0" i="0" u="none" strike="noStrike" baseline="0" dirty="0">
                <a:latin typeface="PalatinoLinotype"/>
              </a:rPr>
              <a:t>i) ait une </a:t>
            </a:r>
            <a:r>
              <a:rPr lang="fr-CA" sz="1200" b="0" i="1" u="none" strike="noStrike" baseline="0" dirty="0">
                <a:latin typeface="PalatinoLinotype,Italic"/>
              </a:rPr>
              <a:t>hauteur de bâtiment </a:t>
            </a:r>
            <a:r>
              <a:rPr lang="fr-CA" sz="1200" b="0" i="0" u="none" strike="noStrike" baseline="0" dirty="0">
                <a:latin typeface="PalatinoLinotype"/>
              </a:rPr>
              <a:t>d'au plus </a:t>
            </a:r>
            <a:r>
              <a:rPr lang="fr-CA" sz="1200" b="1" i="0" u="none" strike="noStrike" baseline="0" dirty="0">
                <a:latin typeface="Arial" panose="020B0604020202020204" pitchFamily="34" charset="0"/>
                <a:cs typeface="Arial" panose="020B0604020202020204" pitchFamily="34" charset="0"/>
              </a:rPr>
              <a:t>3 	</a:t>
            </a:r>
            <a:r>
              <a:rPr lang="fr-CA" sz="1200" b="1" i="1" u="none" strike="noStrike" baseline="0" dirty="0">
                <a:latin typeface="Arial" panose="020B0604020202020204" pitchFamily="34" charset="0"/>
                <a:cs typeface="Arial" panose="020B0604020202020204" pitchFamily="34" charset="0"/>
              </a:rPr>
              <a:t>étages</a:t>
            </a:r>
            <a:r>
              <a:rPr lang="fr-CA" sz="1200" b="0" i="0" u="none" strike="noStrike" baseline="0" dirty="0">
                <a:latin typeface="PalatinoLinotype"/>
              </a:rPr>
              <a:t>; </a:t>
            </a:r>
            <a:r>
              <a:rPr lang="fr-CA" sz="1200" b="1" i="0" u="none" strike="noStrike" baseline="0" dirty="0">
                <a:latin typeface="Arial" panose="020B0604020202020204" pitchFamily="34" charset="0"/>
                <a:cs typeface="Arial" panose="020B0604020202020204" pitchFamily="34" charset="0"/>
              </a:rPr>
              <a:t>ou</a:t>
            </a:r>
          </a:p>
          <a:p>
            <a:pPr lvl="2"/>
            <a:r>
              <a:rPr lang="fr-CA" sz="1200" b="0" i="0" u="none" strike="noStrike" baseline="0" dirty="0">
                <a:latin typeface="PalatinoLinotype"/>
              </a:rPr>
              <a:t>	ii) soit </a:t>
            </a:r>
            <a:r>
              <a:rPr lang="fr-CA" sz="1200" b="1" i="0" u="none" strike="noStrike" baseline="0" dirty="0">
                <a:latin typeface="Arial" panose="020B0604020202020204" pitchFamily="34" charset="0"/>
                <a:cs typeface="Arial" panose="020B0604020202020204" pitchFamily="34" charset="0"/>
              </a:rPr>
              <a:t>entièrement </a:t>
            </a:r>
            <a:r>
              <a:rPr lang="fr-CA" sz="1200" b="1" i="1" u="none" strike="noStrike" baseline="0" dirty="0">
                <a:latin typeface="Arial" panose="020B0604020202020204" pitchFamily="34" charset="0"/>
                <a:cs typeface="Arial" panose="020B0604020202020204" pitchFamily="34" charset="0"/>
              </a:rPr>
              <a:t>protégé par gicleurs</a:t>
            </a:r>
            <a:r>
              <a:rPr lang="fr-CA" sz="1200" b="0" i="0" u="none" strike="noStrike" baseline="0" dirty="0">
                <a:latin typeface="PalatinoLinotype"/>
              </a:rPr>
              <a:t>;</a:t>
            </a:r>
          </a:p>
          <a:p>
            <a:pPr lvl="2"/>
            <a:r>
              <a:rPr lang="fr-CA" sz="1200" b="0" i="0" u="none" strike="noStrike" baseline="0" dirty="0">
                <a:latin typeface="PalatinoLinotype"/>
              </a:rPr>
              <a:t>b) que la face intérieure des murs soit protégée par une barrière thermique conforme au paragraphe 3.1.5.12. 3); et</a:t>
            </a:r>
          </a:p>
          <a:p>
            <a:pPr lvl="2"/>
            <a:r>
              <a:rPr lang="fr-CA" sz="1200" b="0" i="0" u="none" strike="noStrike" baseline="0" dirty="0">
                <a:latin typeface="PalatinoLinotype"/>
              </a:rPr>
              <a:t>c) que les murs satisfassent aux exigences des paragraphes 3) et 4) lorsqu’ils sont </a:t>
            </a:r>
            <a:r>
              <a:rPr lang="fr-CA" sz="1200" b="1" i="0" u="none" strike="noStrike" baseline="0" dirty="0">
                <a:latin typeface="Arial" panose="020B0604020202020204" pitchFamily="34" charset="0"/>
                <a:cs typeface="Arial" panose="020B0604020202020204" pitchFamily="34" charset="0"/>
              </a:rPr>
              <a:t>soumis à l'essai de comportement au feu</a:t>
            </a:r>
            <a:r>
              <a:rPr lang="fr-CA" sz="1200" b="0" i="0" u="none" strike="noStrike" baseline="0" dirty="0">
                <a:latin typeface="PalatinoLinotype"/>
              </a:rPr>
              <a:t>, conformément à la norme CAN/ULC-S134, </a:t>
            </a:r>
            <a:r>
              <a:rPr lang="fr-CA" sz="1100" b="1" i="0" u="none" strike="noStrike" baseline="0" dirty="0">
                <a:latin typeface="Arial" panose="020B0604020202020204" pitchFamily="34" charset="0"/>
                <a:cs typeface="Arial" panose="020B0604020202020204" pitchFamily="34" charset="0"/>
              </a:rPr>
              <a:t>« Essais de comportement au feu des murs extérieurs ». </a:t>
            </a:r>
            <a:r>
              <a:rPr lang="fr-CA" sz="1200" b="0" i="0" u="none" strike="noStrike" baseline="0" dirty="0">
                <a:latin typeface="PalatinoLinotype"/>
              </a:rPr>
              <a:t>(Voir l'annexe A.)</a:t>
            </a:r>
          </a:p>
          <a:p>
            <a:pPr lvl="1"/>
            <a:r>
              <a:rPr lang="fr-CA" sz="1200" b="0" i="0" u="none" strike="noStrike" baseline="0" dirty="0">
                <a:latin typeface="HelveticaLTPro-Black"/>
              </a:rPr>
              <a:t>2) </a:t>
            </a:r>
            <a:r>
              <a:rPr lang="fr-CA" sz="1200" b="0" i="0" u="none" strike="noStrike" baseline="0" dirty="0">
                <a:latin typeface="PalatinoLinotype"/>
              </a:rPr>
              <a:t>Sous réserve des articles 3.2.3.10. et 3.2.3.11., si la </a:t>
            </a:r>
            <a:r>
              <a:rPr lang="fr-CA" sz="1200" b="1" i="1" u="none" strike="noStrike" baseline="0" dirty="0">
                <a:latin typeface="Arial" panose="020B0604020202020204" pitchFamily="34" charset="0"/>
                <a:cs typeface="Arial" panose="020B0604020202020204" pitchFamily="34" charset="0"/>
              </a:rPr>
              <a:t>distance limitative </a:t>
            </a:r>
            <a:r>
              <a:rPr lang="fr-CA" sz="1200" b="0" i="0" u="none" strike="noStrike" baseline="0" dirty="0">
                <a:latin typeface="PalatinoLinotype"/>
              </a:rPr>
              <a:t>indiquée aux tableaux 3.2.3.1.-B à 3.2.3.1.-E permet que les </a:t>
            </a:r>
            <a:r>
              <a:rPr lang="fr-CA" sz="1200" b="0" i="1" u="none" strike="noStrike" baseline="0" dirty="0">
                <a:latin typeface="PalatinoLinotype,Italic"/>
              </a:rPr>
              <a:t>baies non protégées </a:t>
            </a:r>
            <a:r>
              <a:rPr lang="fr-CA" sz="1200" b="0" i="0" u="none" strike="noStrike" baseline="0" dirty="0">
                <a:latin typeface="PalatinoLinotype"/>
              </a:rPr>
              <a:t>aient une surface d’au plus 10 % de la </a:t>
            </a:r>
            <a:r>
              <a:rPr lang="fr-CA" sz="1200" b="0" i="1" u="none" strike="noStrike" baseline="0" dirty="0">
                <a:latin typeface="PalatinoLinotype,Italic"/>
              </a:rPr>
              <a:t>façade de rayonnement</a:t>
            </a:r>
            <a:r>
              <a:rPr lang="fr-CA" sz="1200" b="0" i="0" u="none" strike="noStrike" baseline="0" dirty="0">
                <a:latin typeface="PalatinoLinotype"/>
              </a:rPr>
              <a:t>, les exigences de construction du tableau 3.2.3.7. doivent être respectées (…)</a:t>
            </a:r>
          </a:p>
          <a:p>
            <a:pPr lvl="1"/>
            <a:r>
              <a:rPr lang="fr-CA" sz="1200" b="0" i="0" u="none" strike="noStrike" baseline="0" dirty="0">
                <a:latin typeface="HelveticaLTPro-Black"/>
              </a:rPr>
              <a:t>5) </a:t>
            </a:r>
            <a:r>
              <a:rPr lang="fr-CA" sz="1200" b="0" i="0" u="none" strike="noStrike" baseline="0" dirty="0">
                <a:latin typeface="PalatinoLinotype"/>
              </a:rPr>
              <a:t>Si le mur autorisé au paragraphe 1) comporte un </a:t>
            </a:r>
            <a:r>
              <a:rPr lang="fr-CA" sz="1200" b="1" i="0" u="none" strike="noStrike" baseline="0" dirty="0">
                <a:latin typeface="Arial" panose="020B0604020202020204" pitchFamily="34" charset="0"/>
                <a:cs typeface="Arial" panose="020B0604020202020204" pitchFamily="34" charset="0"/>
              </a:rPr>
              <a:t>revêtement extérieur </a:t>
            </a:r>
            <a:r>
              <a:rPr lang="fr-CA" sz="1200" b="1" i="1" u="none" strike="noStrike" baseline="0" dirty="0">
                <a:latin typeface="Arial" panose="020B0604020202020204" pitchFamily="34" charset="0"/>
                <a:cs typeface="Arial" panose="020B0604020202020204" pitchFamily="34" charset="0"/>
              </a:rPr>
              <a:t>combustible </a:t>
            </a:r>
            <a:r>
              <a:rPr lang="fr-CA" sz="1200" b="1" i="0" u="none" strike="noStrike" baseline="0" dirty="0">
                <a:latin typeface="Arial" panose="020B0604020202020204" pitchFamily="34" charset="0"/>
                <a:cs typeface="Arial" panose="020B0604020202020204" pitchFamily="34" charset="0"/>
              </a:rPr>
              <a:t>en </a:t>
            </a:r>
            <a:r>
              <a:rPr lang="fr-CA" sz="1200" b="1" i="1" u="none" strike="noStrike" baseline="0" dirty="0">
                <a:latin typeface="Arial" panose="020B0604020202020204" pitchFamily="34" charset="0"/>
                <a:cs typeface="Arial" panose="020B0604020202020204" pitchFamily="34" charset="0"/>
              </a:rPr>
              <a:t>bois ignifugé</a:t>
            </a:r>
            <a:r>
              <a:rPr lang="fr-CA" sz="1200" b="0" i="0" u="none" strike="noStrike" baseline="0" dirty="0">
                <a:latin typeface="PalatinoLinotype"/>
              </a:rPr>
              <a:t>, l'exposition au feu doit être effectuée après avoir soumis le revêtement à un conditionnement simulant une</a:t>
            </a:r>
            <a:r>
              <a:rPr lang="fr-CA" sz="1200" b="1" i="0" u="none" strike="noStrike" baseline="0" dirty="0">
                <a:latin typeface="PalatinoLinotype"/>
              </a:rPr>
              <a:t> exposition accélérée aux intempéries, </a:t>
            </a:r>
            <a:r>
              <a:rPr lang="fr-CA" sz="1200" b="0" i="0" u="none" strike="noStrike" baseline="0" dirty="0">
                <a:latin typeface="PalatinoLinotype"/>
              </a:rPr>
              <a:t>conformément à la norme ASTM D 2898, </a:t>
            </a:r>
            <a:r>
              <a:rPr lang="fr-CA" sz="1400" b="1" i="0" u="none" strike="noStrike" baseline="0" dirty="0">
                <a:latin typeface="PalatinoLinotype"/>
              </a:rPr>
              <a:t>«</a:t>
            </a:r>
            <a:r>
              <a:rPr lang="fr-CA" sz="1200" b="1" i="0" u="none" strike="noStrike" baseline="0" dirty="0">
                <a:latin typeface="Arial" panose="020B0604020202020204" pitchFamily="34" charset="0"/>
                <a:cs typeface="Arial" panose="020B0604020202020204" pitchFamily="34" charset="0"/>
              </a:rPr>
              <a:t> </a:t>
            </a:r>
            <a:r>
              <a:rPr lang="fr-CA" sz="1200" b="1" i="0" u="none" strike="noStrike" baseline="0" dirty="0" err="1">
                <a:latin typeface="Arial" panose="020B0604020202020204" pitchFamily="34" charset="0"/>
                <a:cs typeface="Arial" panose="020B0604020202020204" pitchFamily="34" charset="0"/>
              </a:rPr>
              <a:t>Accelerated</a:t>
            </a:r>
            <a:r>
              <a:rPr lang="fr-CA" sz="1200" b="1" i="0" u="none" strike="noStrike" baseline="0" dirty="0">
                <a:latin typeface="Arial" panose="020B0604020202020204" pitchFamily="34" charset="0"/>
                <a:cs typeface="Arial" panose="020B0604020202020204" pitchFamily="34" charset="0"/>
              </a:rPr>
              <a:t> </a:t>
            </a:r>
            <a:r>
              <a:rPr lang="fr-CA" sz="1200" b="1" i="0" u="none" strike="noStrike" baseline="0" dirty="0" err="1">
                <a:latin typeface="Arial" panose="020B0604020202020204" pitchFamily="34" charset="0"/>
                <a:cs typeface="Arial" panose="020B0604020202020204" pitchFamily="34" charset="0"/>
              </a:rPr>
              <a:t>Weathering</a:t>
            </a:r>
            <a:r>
              <a:rPr lang="fr-CA" sz="1200" b="1" i="0" u="none" strike="noStrike" baseline="0" dirty="0">
                <a:latin typeface="Arial" panose="020B0604020202020204" pitchFamily="34" charset="0"/>
                <a:cs typeface="Arial" panose="020B0604020202020204" pitchFamily="34" charset="0"/>
              </a:rPr>
              <a:t> of </a:t>
            </a:r>
            <a:r>
              <a:rPr lang="en-US" sz="1200" b="1" i="0" u="none" strike="noStrike" baseline="0" dirty="0">
                <a:latin typeface="Arial" panose="020B0604020202020204" pitchFamily="34" charset="0"/>
                <a:cs typeface="Arial" panose="020B0604020202020204" pitchFamily="34" charset="0"/>
              </a:rPr>
              <a:t>Fire-Retardant-Treated Wood for Fire Testing </a:t>
            </a:r>
            <a:r>
              <a:rPr lang="en-US" sz="1400" b="1" i="0" u="none" strike="noStrike" baseline="0" dirty="0">
                <a:latin typeface="PalatinoLinotype"/>
              </a:rPr>
              <a:t>».</a:t>
            </a:r>
            <a:endParaRPr lang="fr-CA" sz="1400" b="1" dirty="0"/>
          </a:p>
        </p:txBody>
      </p:sp>
      <p:sp>
        <p:nvSpPr>
          <p:cNvPr id="7" name="ZoneTexte 6">
            <a:extLst>
              <a:ext uri="{FF2B5EF4-FFF2-40B4-BE49-F238E27FC236}">
                <a16:creationId xmlns:a16="http://schemas.microsoft.com/office/drawing/2014/main" id="{6B8FF850-272C-46A5-B7F9-594D69C1720C}"/>
              </a:ext>
            </a:extLst>
          </p:cNvPr>
          <p:cNvSpPr txBox="1"/>
          <p:nvPr/>
        </p:nvSpPr>
        <p:spPr>
          <a:xfrm>
            <a:off x="5541147" y="1164599"/>
            <a:ext cx="6533921" cy="1015663"/>
          </a:xfrm>
          <a:prstGeom prst="rect">
            <a:avLst/>
          </a:prstGeom>
          <a:noFill/>
        </p:spPr>
        <p:txBody>
          <a:bodyPr wrap="square">
            <a:spAutoFit/>
          </a:bodyPr>
          <a:lstStyle/>
          <a:p>
            <a:pPr algn="l"/>
            <a:r>
              <a:rPr lang="fr-CA" sz="1200" b="1" i="0" u="none" strike="noStrike" baseline="0" dirty="0">
                <a:latin typeface="HelveticaLTPro-Black"/>
              </a:rPr>
              <a:t>3.1.5.6. Bandes de clouage</a:t>
            </a:r>
          </a:p>
          <a:p>
            <a:pPr lvl="1"/>
            <a:r>
              <a:rPr lang="fr-CA" sz="1200" b="0" i="0" u="none" strike="noStrike" baseline="0" dirty="0">
                <a:latin typeface="HelveticaLTPro-Black"/>
              </a:rPr>
              <a:t>2) </a:t>
            </a:r>
            <a:r>
              <a:rPr lang="fr-CA" sz="1200" b="0" i="0" u="none" strike="noStrike" baseline="0" dirty="0">
                <a:latin typeface="PalatinoLinotype"/>
              </a:rPr>
              <a:t>Les </a:t>
            </a:r>
            <a:r>
              <a:rPr lang="fr-CA" sz="1200" b="1" i="0" u="none" strike="noStrike" baseline="0" dirty="0">
                <a:latin typeface="Arial" panose="020B0604020202020204" pitchFamily="34" charset="0"/>
                <a:cs typeface="Arial" panose="020B0604020202020204" pitchFamily="34" charset="0"/>
              </a:rPr>
              <a:t>bandes de clouage en bois </a:t>
            </a:r>
            <a:r>
              <a:rPr lang="fr-CA" sz="1200" b="0" i="0" u="none" strike="noStrike" baseline="0" dirty="0">
                <a:latin typeface="PalatinoLinotype"/>
              </a:rPr>
              <a:t>pour le revêtement d'un toit ou d'un </a:t>
            </a:r>
            <a:r>
              <a:rPr lang="fr-CA" sz="1200" b="1" i="0" u="none" strike="noStrike" baseline="0" dirty="0">
                <a:latin typeface="Arial" panose="020B0604020202020204" pitchFamily="34" charset="0"/>
                <a:cs typeface="Arial" panose="020B0604020202020204" pitchFamily="34" charset="0"/>
              </a:rPr>
              <a:t>mur en cuivre</a:t>
            </a:r>
            <a:r>
              <a:rPr lang="fr-CA" sz="1200" b="0" i="0" u="none" strike="noStrike" baseline="0" dirty="0">
                <a:latin typeface="PalatinoLinotype"/>
              </a:rPr>
              <a:t> du type à baguettes sont </a:t>
            </a:r>
            <a:r>
              <a:rPr lang="fr-CA" sz="1200" b="1" i="0" u="none" strike="noStrike" baseline="0" dirty="0">
                <a:latin typeface="Arial" panose="020B0604020202020204" pitchFamily="34" charset="0"/>
                <a:cs typeface="Arial" panose="020B0604020202020204" pitchFamily="34" charset="0"/>
              </a:rPr>
              <a:t>autorisées</a:t>
            </a:r>
            <a:r>
              <a:rPr lang="fr-CA" sz="1200" b="0" i="0" u="none" strike="noStrike" baseline="0" dirty="0">
                <a:latin typeface="PalatinoLinotype"/>
              </a:rPr>
              <a:t> dans un </a:t>
            </a:r>
            <a:r>
              <a:rPr lang="fr-CA" sz="1200" b="0" i="1" u="none" strike="noStrike" baseline="0" dirty="0">
                <a:latin typeface="PalatinoLinotype,Italic"/>
              </a:rPr>
              <a:t>bâtiment </a:t>
            </a:r>
            <a:r>
              <a:rPr lang="fr-CA" sz="1200" b="0" i="0" u="none" strike="noStrike" baseline="0" dirty="0">
                <a:latin typeface="PalatinoLinotype"/>
              </a:rPr>
              <a:t>pour lequel une </a:t>
            </a:r>
            <a:r>
              <a:rPr lang="fr-CA" sz="1200" b="1" i="1" u="none" strike="noStrike" baseline="0" dirty="0">
                <a:latin typeface="Arial" panose="020B0604020202020204" pitchFamily="34" charset="0"/>
                <a:cs typeface="Arial" panose="020B0604020202020204" pitchFamily="34" charset="0"/>
              </a:rPr>
              <a:t>construction incombustible </a:t>
            </a:r>
            <a:r>
              <a:rPr lang="fr-CA" sz="1200" b="0" i="0" u="none" strike="noStrike" baseline="0" dirty="0">
                <a:latin typeface="PalatinoLinotype"/>
              </a:rPr>
              <a:t>est exigée, à la condition qu'elles soient posées directement sur une plaque de plâtre de type X d'au moins 15,9 mm d'épaisseur.</a:t>
            </a:r>
            <a:endParaRPr lang="fr-CA" sz="1200" dirty="0"/>
          </a:p>
        </p:txBody>
      </p:sp>
      <p:sp>
        <p:nvSpPr>
          <p:cNvPr id="8" name="ZoneTexte 7">
            <a:extLst>
              <a:ext uri="{FF2B5EF4-FFF2-40B4-BE49-F238E27FC236}">
                <a16:creationId xmlns:a16="http://schemas.microsoft.com/office/drawing/2014/main" id="{BCDC23AA-3F7D-4EE8-8A13-4A35363B495C}"/>
              </a:ext>
            </a:extLst>
          </p:cNvPr>
          <p:cNvSpPr txBox="1"/>
          <p:nvPr/>
        </p:nvSpPr>
        <p:spPr>
          <a:xfrm>
            <a:off x="5541146" y="2158098"/>
            <a:ext cx="6533921"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HelveticaLTPro-Black"/>
                <a:ea typeface="+mn-ea"/>
                <a:cs typeface="+mn-cs"/>
              </a:rPr>
              <a:t>3.2.3. Séparation spatiale et protection des façades </a:t>
            </a:r>
            <a:r>
              <a:rPr kumimoji="0" lang="fr-CA" sz="1200" b="0" i="0" u="none" strike="noStrike" kern="1200" cap="none" spc="0" normalizeH="0" baseline="0" noProof="0" dirty="0">
                <a:ln>
                  <a:noFill/>
                </a:ln>
                <a:solidFill>
                  <a:prstClr val="black"/>
                </a:solidFill>
                <a:effectLst/>
                <a:uLnTx/>
                <a:uFillTx/>
                <a:latin typeface="HelveticaLTPro-Narrow"/>
                <a:ea typeface="+mn-ea"/>
                <a:cs typeface="+mn-cs"/>
              </a:rPr>
              <a:t>(Voir l'annexe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HelveticaLTPro-Black"/>
                <a:ea typeface="+mn-ea"/>
                <a:cs typeface="+mn-cs"/>
              </a:rPr>
              <a:t>3.2.3.1. Distance limitative et surface de baies non protégées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HelveticaLTPro-Black"/>
                <a:ea typeface="+mn-ea"/>
                <a:cs typeface="+mn-cs"/>
              </a:rPr>
              <a:t>3) </a:t>
            </a:r>
            <a:r>
              <a:rPr kumimoji="0" lang="fr-CA" sz="1200" b="0" i="0" u="none" strike="noStrike" kern="1200" cap="none" spc="0" normalizeH="0" baseline="0" noProof="0" dirty="0">
                <a:ln>
                  <a:noFill/>
                </a:ln>
                <a:solidFill>
                  <a:prstClr val="black"/>
                </a:solidFill>
                <a:effectLst/>
                <a:uLnTx/>
                <a:uFillTx/>
                <a:latin typeface="PalatinoLinotype"/>
                <a:ea typeface="+mn-ea"/>
                <a:cs typeface="+mn-cs"/>
              </a:rPr>
              <a:t>Pour déterminer le </a:t>
            </a:r>
            <a:r>
              <a:rPr kumimoji="0" lang="fr-CA"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type de construction et de revêtement </a:t>
            </a:r>
            <a:r>
              <a:rPr kumimoji="0" lang="fr-CA" sz="1200" b="0" i="0" u="none" strike="noStrike" kern="1200" cap="none" spc="0" normalizeH="0" baseline="0" noProof="0" dirty="0">
                <a:ln>
                  <a:noFill/>
                </a:ln>
                <a:solidFill>
                  <a:prstClr val="black"/>
                </a:solidFill>
                <a:effectLst/>
                <a:uLnTx/>
                <a:uFillTx/>
                <a:latin typeface="PalatinoLinotype"/>
                <a:ea typeface="+mn-ea"/>
                <a:cs typeface="+mn-cs"/>
              </a:rPr>
              <a:t>ainsi que le </a:t>
            </a:r>
            <a:r>
              <a:rPr kumimoji="0" lang="fr-CA" sz="1200" b="0" i="1" u="none" strike="noStrike" kern="1200" cap="none" spc="0" normalizeH="0" baseline="0" noProof="0" dirty="0">
                <a:ln>
                  <a:noFill/>
                </a:ln>
                <a:solidFill>
                  <a:prstClr val="black"/>
                </a:solidFill>
                <a:effectLst/>
                <a:uLnTx/>
                <a:uFillTx/>
                <a:latin typeface="PalatinoLinotype,Italic"/>
                <a:ea typeface="+mn-ea"/>
                <a:cs typeface="+mn-cs"/>
              </a:rPr>
              <a:t>degré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1" u="none" strike="noStrike" kern="1200" cap="none" spc="0" normalizeH="0" baseline="0" noProof="0" dirty="0">
                <a:ln>
                  <a:noFill/>
                </a:ln>
                <a:solidFill>
                  <a:prstClr val="black"/>
                </a:solidFill>
                <a:effectLst/>
                <a:uLnTx/>
                <a:uFillTx/>
                <a:latin typeface="PalatinoLinotype,Italic"/>
                <a:ea typeface="+mn-ea"/>
                <a:cs typeface="+mn-cs"/>
              </a:rPr>
              <a:t>de résistance au feu </a:t>
            </a:r>
            <a:r>
              <a:rPr kumimoji="0" lang="fr-CA" sz="1200" b="0" i="0" u="none" strike="noStrike" kern="1200" cap="none" spc="0" normalizeH="0" baseline="0" noProof="0" dirty="0">
                <a:ln>
                  <a:noFill/>
                </a:ln>
                <a:solidFill>
                  <a:prstClr val="black"/>
                </a:solidFill>
                <a:effectLst/>
                <a:uLnTx/>
                <a:uFillTx/>
                <a:latin typeface="PalatinoLinotype"/>
                <a:ea typeface="+mn-ea"/>
                <a:cs typeface="+mn-cs"/>
              </a:rPr>
              <a:t>d'un mur extérieur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PalatinoLinotype"/>
                <a:ea typeface="+mn-ea"/>
                <a:cs typeface="+mn-cs"/>
              </a:rPr>
              <a:t>a) la </a:t>
            </a:r>
            <a:r>
              <a:rPr kumimoji="0" lang="fr-CA"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façade de rayonnement </a:t>
            </a:r>
            <a:r>
              <a:rPr kumimoji="0" lang="fr-CA"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doit être considérée</a:t>
            </a:r>
            <a:r>
              <a:rPr kumimoji="0" lang="fr-CA" sz="1200" b="0" i="0" u="none" strike="noStrike" kern="1200" cap="none" spc="0" normalizeH="0" baseline="0" noProof="0" dirty="0">
                <a:ln>
                  <a:noFill/>
                </a:ln>
                <a:solidFill>
                  <a:prstClr val="black"/>
                </a:solidFill>
                <a:effectLst/>
                <a:uLnTx/>
                <a:uFillTx/>
                <a:latin typeface="PalatinoLinotype"/>
                <a:ea typeface="+mn-ea"/>
                <a:cs typeface="+mn-cs"/>
              </a:rPr>
              <a:t> (…)</a:t>
            </a:r>
            <a:endParaRPr kumimoji="0" lang="fr-CA" sz="1200" b="0" i="0" u="none" strike="noStrike" kern="1200" cap="none" spc="0" normalizeH="0" baseline="0" noProof="0" dirty="0">
              <a:ln>
                <a:noFill/>
              </a:ln>
              <a:solidFill>
                <a:prstClr val="black"/>
              </a:solidFill>
              <a:effectLst/>
              <a:uLnTx/>
              <a:uFillTx/>
              <a:latin typeface="HelveticaLTPro-Black"/>
              <a:ea typeface="+mn-ea"/>
              <a:cs typeface="+mn-cs"/>
            </a:endParaRPr>
          </a:p>
        </p:txBody>
      </p:sp>
      <p:pic>
        <p:nvPicPr>
          <p:cNvPr id="4" name="Image 3">
            <a:extLst>
              <a:ext uri="{FF2B5EF4-FFF2-40B4-BE49-F238E27FC236}">
                <a16:creationId xmlns:a16="http://schemas.microsoft.com/office/drawing/2014/main" id="{C27ABBAD-0021-4E36-9791-1C4205FF36FA}"/>
              </a:ext>
            </a:extLst>
          </p:cNvPr>
          <p:cNvPicPr>
            <a:picLocks noChangeAspect="1"/>
          </p:cNvPicPr>
          <p:nvPr/>
        </p:nvPicPr>
        <p:blipFill>
          <a:blip r:embed="rId2"/>
          <a:stretch>
            <a:fillRect/>
          </a:stretch>
        </p:blipFill>
        <p:spPr>
          <a:xfrm>
            <a:off x="5541146" y="3204538"/>
            <a:ext cx="6633636" cy="3592370"/>
          </a:xfrm>
          <a:prstGeom prst="rect">
            <a:avLst/>
          </a:prstGeom>
        </p:spPr>
      </p:pic>
    </p:spTree>
    <p:extLst>
      <p:ext uri="{BB962C8B-B14F-4D97-AF65-F5344CB8AC3E}">
        <p14:creationId xmlns:p14="http://schemas.microsoft.com/office/powerpoint/2010/main" val="20073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8CADF-96E4-4FEA-83EC-89B507A579BB}"/>
              </a:ext>
            </a:extLst>
          </p:cNvPr>
          <p:cNvSpPr>
            <a:spLocks noGrp="1"/>
          </p:cNvSpPr>
          <p:nvPr>
            <p:ph type="title"/>
          </p:nvPr>
        </p:nvSpPr>
        <p:spPr>
          <a:xfrm>
            <a:off x="479376" y="337232"/>
            <a:ext cx="11251977"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5" name="Image 4" descr="Une image contenant herbe, arbre, extérieur, bâtiment&#10;&#10;Description générée automatiquement">
            <a:extLst>
              <a:ext uri="{FF2B5EF4-FFF2-40B4-BE49-F238E27FC236}">
                <a16:creationId xmlns:a16="http://schemas.microsoft.com/office/drawing/2014/main" id="{DD529309-E226-4388-8DE0-508CB022D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01"/>
          <a:stretch/>
        </p:blipFill>
        <p:spPr>
          <a:xfrm>
            <a:off x="499727" y="1412776"/>
            <a:ext cx="5256584" cy="4348374"/>
          </a:xfrm>
          <a:prstGeom prst="rect">
            <a:avLst/>
          </a:prstGeom>
        </p:spPr>
      </p:pic>
      <p:sp>
        <p:nvSpPr>
          <p:cNvPr id="8" name="ZoneTexte 7">
            <a:extLst>
              <a:ext uri="{FF2B5EF4-FFF2-40B4-BE49-F238E27FC236}">
                <a16:creationId xmlns:a16="http://schemas.microsoft.com/office/drawing/2014/main" id="{21B4883A-2FE5-409F-A9AA-37FADDF509F4}"/>
              </a:ext>
            </a:extLst>
          </p:cNvPr>
          <p:cNvSpPr txBox="1"/>
          <p:nvPr/>
        </p:nvSpPr>
        <p:spPr>
          <a:xfrm>
            <a:off x="607253" y="5773331"/>
            <a:ext cx="4984691" cy="830997"/>
          </a:xfrm>
          <a:prstGeom prst="rect">
            <a:avLst/>
          </a:prstGeom>
          <a:noFill/>
        </p:spPr>
        <p:txBody>
          <a:bodyPr wrap="square" rtlCol="0">
            <a:spAutoFit/>
          </a:bodyPr>
          <a:lstStyle/>
          <a:p>
            <a:r>
              <a:rPr lang="fr-CA" sz="1600" dirty="0"/>
              <a:t>Centre d’Interprétation éco maritime de l’Anse-au-Port, Nicolet, 2020 </a:t>
            </a:r>
          </a:p>
          <a:p>
            <a:r>
              <a:rPr lang="fr-CA" sz="1600" dirty="0"/>
              <a:t>François R. Beauchesne, architecture et design</a:t>
            </a:r>
          </a:p>
        </p:txBody>
      </p:sp>
      <p:pic>
        <p:nvPicPr>
          <p:cNvPr id="5122" name="Picture 2">
            <a:extLst>
              <a:ext uri="{FF2B5EF4-FFF2-40B4-BE49-F238E27FC236}">
                <a16:creationId xmlns:a16="http://schemas.microsoft.com/office/drawing/2014/main" id="{99A40435-0BEC-4CBE-822F-17FD8EE4C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2"/>
          <a:stretch/>
        </p:blipFill>
        <p:spPr bwMode="auto">
          <a:xfrm>
            <a:off x="5951985" y="1412776"/>
            <a:ext cx="5976664" cy="4348374"/>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177DDE4-16CB-4B3E-AA7D-7C4B34CEA476}"/>
              </a:ext>
            </a:extLst>
          </p:cNvPr>
          <p:cNvSpPr txBox="1"/>
          <p:nvPr/>
        </p:nvSpPr>
        <p:spPr>
          <a:xfrm>
            <a:off x="6096000" y="5797096"/>
            <a:ext cx="2880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La Maison du Kamouraska,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Goulet et Lebel, architectes</a:t>
            </a:r>
          </a:p>
        </p:txBody>
      </p:sp>
      <p:sp>
        <p:nvSpPr>
          <p:cNvPr id="13" name="ZoneTexte 12">
            <a:extLst>
              <a:ext uri="{FF2B5EF4-FFF2-40B4-BE49-F238E27FC236}">
                <a16:creationId xmlns:a16="http://schemas.microsoft.com/office/drawing/2014/main" id="{FF880E1D-89C8-4935-A078-DD1438547C86}"/>
              </a:ext>
            </a:extLst>
          </p:cNvPr>
          <p:cNvSpPr txBox="1"/>
          <p:nvPr/>
        </p:nvSpPr>
        <p:spPr>
          <a:xfrm>
            <a:off x="8985479" y="5858650"/>
            <a:ext cx="30862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rPr>
              <a:t>Bureau d’information, centre d’interprétation, halte marine, salle immersive</a:t>
            </a:r>
          </a:p>
        </p:txBody>
      </p:sp>
    </p:spTree>
    <p:extLst>
      <p:ext uri="{BB962C8B-B14F-4D97-AF65-F5344CB8AC3E}">
        <p14:creationId xmlns:p14="http://schemas.microsoft.com/office/powerpoint/2010/main" val="1424321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46C51F-2B05-4FB2-8CC3-D70EAF60F5EE}"/>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4" name="Image 4" descr="Une image contenant ciel, extérieur, bâtiment&#10;&#10;Description générée automatiquement">
            <a:extLst>
              <a:ext uri="{FF2B5EF4-FFF2-40B4-BE49-F238E27FC236}">
                <a16:creationId xmlns:a16="http://schemas.microsoft.com/office/drawing/2014/main" id="{CE551F67-97BE-4158-85D9-F3E062EE6034}"/>
              </a:ext>
            </a:extLst>
          </p:cNvPr>
          <p:cNvPicPr>
            <a:picLocks noChangeAspect="1"/>
          </p:cNvPicPr>
          <p:nvPr/>
        </p:nvPicPr>
        <p:blipFill>
          <a:blip r:embed="rId2"/>
          <a:stretch>
            <a:fillRect/>
          </a:stretch>
        </p:blipFill>
        <p:spPr>
          <a:xfrm>
            <a:off x="5663952" y="1327692"/>
            <a:ext cx="5843388" cy="3888432"/>
          </a:xfrm>
          <a:prstGeom prst="rect">
            <a:avLst/>
          </a:prstGeom>
        </p:spPr>
      </p:pic>
      <p:sp>
        <p:nvSpPr>
          <p:cNvPr id="6" name="ZoneTexte 5">
            <a:extLst>
              <a:ext uri="{FF2B5EF4-FFF2-40B4-BE49-F238E27FC236}">
                <a16:creationId xmlns:a16="http://schemas.microsoft.com/office/drawing/2014/main" id="{E082824E-8CAF-423E-B3EA-AE0A4A19D838}"/>
              </a:ext>
            </a:extLst>
          </p:cNvPr>
          <p:cNvSpPr txBox="1"/>
          <p:nvPr/>
        </p:nvSpPr>
        <p:spPr>
          <a:xfrm>
            <a:off x="6816080" y="5483269"/>
            <a:ext cx="4248472" cy="646331"/>
          </a:xfrm>
          <a:prstGeom prst="rect">
            <a:avLst/>
          </a:prstGeom>
          <a:noFill/>
        </p:spPr>
        <p:txBody>
          <a:bodyPr wrap="square">
            <a:spAutoFit/>
          </a:bodyPr>
          <a:lstStyle/>
          <a:p>
            <a:pPr algn="l" rtl="0" fontAlgn="base"/>
            <a:r>
              <a:rPr lang="fr-FR" b="0" i="0" u="none" strike="noStrike" dirty="0">
                <a:solidFill>
                  <a:srgbClr val="000000"/>
                </a:solidFill>
                <a:effectLst/>
                <a:latin typeface="Calibri" panose="020F0502020204030204" pitchFamily="34" charset="0"/>
              </a:rPr>
              <a:t>Résidence au Lac Memphrémagog</a:t>
            </a:r>
            <a:r>
              <a:rPr lang="fr-FR" b="0" i="0" dirty="0">
                <a:solidFill>
                  <a:srgbClr val="000000"/>
                </a:solidFill>
                <a:effectLst/>
                <a:latin typeface="Calibri" panose="020F0502020204030204" pitchFamily="34" charset="0"/>
              </a:rPr>
              <a:t>​</a:t>
            </a:r>
            <a:endParaRPr lang="fr-FR" b="0" i="0" dirty="0">
              <a:solidFill>
                <a:srgbClr val="000000"/>
              </a:solidFill>
              <a:effectLst/>
              <a:latin typeface="Segoe UI" panose="020B0502040204020203" pitchFamily="34" charset="0"/>
            </a:endParaRPr>
          </a:p>
          <a:p>
            <a:pPr algn="l" rtl="0" fontAlgn="base"/>
            <a:r>
              <a:rPr lang="fr-FR" b="0" i="0" u="none" strike="noStrike" dirty="0">
                <a:solidFill>
                  <a:srgbClr val="000000"/>
                </a:solidFill>
                <a:effectLst/>
                <a:latin typeface="Calibri" panose="020F0502020204030204" pitchFamily="34" charset="0"/>
              </a:rPr>
              <a:t>Architectes: Nature Humaine</a:t>
            </a:r>
            <a:endParaRPr lang="fr-FR" b="0" i="0" dirty="0">
              <a:solidFill>
                <a:srgbClr val="000000"/>
              </a:solidFill>
              <a:effectLst/>
              <a:latin typeface="Segoe UI" panose="020B0502040204020203" pitchFamily="34" charset="0"/>
            </a:endParaRPr>
          </a:p>
        </p:txBody>
      </p:sp>
      <p:pic>
        <p:nvPicPr>
          <p:cNvPr id="5" name="Picture 2" descr="Hôtel La Ferme – Le Massif de Charlevoix">
            <a:extLst>
              <a:ext uri="{FF2B5EF4-FFF2-40B4-BE49-F238E27FC236}">
                <a16:creationId xmlns:a16="http://schemas.microsoft.com/office/drawing/2014/main" id="{281950AA-2BC6-490A-A983-AA2656436B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57" y="2219977"/>
            <a:ext cx="4882611" cy="299614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4BEC3D08-6F41-4A1B-87E5-2B976B53C3D1}"/>
              </a:ext>
            </a:extLst>
          </p:cNvPr>
          <p:cNvSpPr txBox="1"/>
          <p:nvPr/>
        </p:nvSpPr>
        <p:spPr>
          <a:xfrm>
            <a:off x="2135560" y="5373216"/>
            <a:ext cx="194421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Hôtel à Charlevoix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prstClr val="black"/>
                </a:solidFill>
                <a:effectLst/>
                <a:uLnTx/>
                <a:uFillTx/>
                <a:latin typeface="Calibri" panose="020F0502020204030204"/>
                <a:ea typeface="+mn-ea"/>
                <a:cs typeface="+mn-cs"/>
              </a:rPr>
              <a:t>Coarchitecture</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848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CADD2-0B5B-459C-A02E-4A64FA1D43F4}"/>
              </a:ext>
            </a:extLst>
          </p:cNvPr>
          <p:cNvSpPr>
            <a:spLocks noGrp="1"/>
          </p:cNvSpPr>
          <p:nvPr>
            <p:ph type="title"/>
          </p:nvPr>
        </p:nvSpPr>
        <p:spPr>
          <a:xfrm>
            <a:off x="392544" y="182460"/>
            <a:ext cx="11406909"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contemporains</a:t>
            </a:r>
            <a:endParaRPr lang="fr-CA" dirty="0">
              <a:solidFill>
                <a:srgbClr val="00B050"/>
              </a:solidFill>
              <a:latin typeface="Vijaya" panose="02020604020202020204" pitchFamily="18" charset="0"/>
              <a:cs typeface="Vijaya" panose="02020604020202020204" pitchFamily="18" charset="0"/>
            </a:endParaRPr>
          </a:p>
        </p:txBody>
      </p:sp>
      <p:pic>
        <p:nvPicPr>
          <p:cNvPr id="5" name="Image 4" descr="Une image contenant neige, extérieur, montagne&#10;&#10;Description générée automatiquement">
            <a:extLst>
              <a:ext uri="{FF2B5EF4-FFF2-40B4-BE49-F238E27FC236}">
                <a16:creationId xmlns:a16="http://schemas.microsoft.com/office/drawing/2014/main" id="{7935F71D-9066-4FC0-A210-240FC5A70B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444"/>
          <a:stretch/>
        </p:blipFill>
        <p:spPr>
          <a:xfrm>
            <a:off x="0" y="1049778"/>
            <a:ext cx="3914221" cy="3048000"/>
          </a:xfrm>
          <a:prstGeom prst="rect">
            <a:avLst/>
          </a:prstGeom>
        </p:spPr>
      </p:pic>
      <p:pic>
        <p:nvPicPr>
          <p:cNvPr id="7" name="Image 6" descr="Une image contenant immeuble résidentiel, tour&#10;&#10;Description générée automatiquement">
            <a:extLst>
              <a:ext uri="{FF2B5EF4-FFF2-40B4-BE49-F238E27FC236}">
                <a16:creationId xmlns:a16="http://schemas.microsoft.com/office/drawing/2014/main" id="{45210B8E-0535-4229-80E6-EEDC294DD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540" y="1059937"/>
            <a:ext cx="4131459" cy="3305167"/>
          </a:xfrm>
          <a:prstGeom prst="rect">
            <a:avLst/>
          </a:prstGeom>
        </p:spPr>
      </p:pic>
      <p:pic>
        <p:nvPicPr>
          <p:cNvPr id="9" name="Image 8" descr="Une image contenant ciel, eau, extérieur, neige&#10;&#10;Description générée automatiquement">
            <a:extLst>
              <a:ext uri="{FF2B5EF4-FFF2-40B4-BE49-F238E27FC236}">
                <a16:creationId xmlns:a16="http://schemas.microsoft.com/office/drawing/2014/main" id="{1CD18279-7F4D-4A86-8F47-5556DE629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53880"/>
            <a:ext cx="3908784" cy="2604120"/>
          </a:xfrm>
          <a:prstGeom prst="rect">
            <a:avLst/>
          </a:prstGeom>
        </p:spPr>
      </p:pic>
      <p:pic>
        <p:nvPicPr>
          <p:cNvPr id="11" name="Image 10" descr="Une image contenant extérieur, bâtiment&#10;&#10;Description générée automatiquement">
            <a:extLst>
              <a:ext uri="{FF2B5EF4-FFF2-40B4-BE49-F238E27FC236}">
                <a16:creationId xmlns:a16="http://schemas.microsoft.com/office/drawing/2014/main" id="{73DB651E-88BA-4334-A219-AB28D6969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7768" y="4252144"/>
            <a:ext cx="3908784" cy="2605856"/>
          </a:xfrm>
          <a:prstGeom prst="rect">
            <a:avLst/>
          </a:prstGeom>
        </p:spPr>
      </p:pic>
      <p:sp>
        <p:nvSpPr>
          <p:cNvPr id="8" name="ZoneTexte 7">
            <a:extLst>
              <a:ext uri="{FF2B5EF4-FFF2-40B4-BE49-F238E27FC236}">
                <a16:creationId xmlns:a16="http://schemas.microsoft.com/office/drawing/2014/main" id="{D67DAC99-16BD-4E1F-BA19-7D736BE5693B}"/>
              </a:ext>
            </a:extLst>
          </p:cNvPr>
          <p:cNvSpPr txBox="1"/>
          <p:nvPr/>
        </p:nvSpPr>
        <p:spPr>
          <a:xfrm>
            <a:off x="4321020" y="1173394"/>
            <a:ext cx="3549959" cy="2800767"/>
          </a:xfrm>
          <a:prstGeom prst="rect">
            <a:avLst/>
          </a:prstGeom>
          <a:noFill/>
        </p:spPr>
        <p:txBody>
          <a:bodyPr wrap="square">
            <a:spAutoFit/>
          </a:bodyPr>
          <a:lstStyle/>
          <a:p>
            <a:r>
              <a:rPr lang="en-US" sz="1600" b="1" i="0" dirty="0">
                <a:solidFill>
                  <a:srgbClr val="303030"/>
                </a:solidFill>
                <a:effectLst/>
              </a:rPr>
              <a:t>“</a:t>
            </a:r>
            <a:r>
              <a:rPr lang="en-US" sz="1600" b="1" i="0" dirty="0" err="1">
                <a:solidFill>
                  <a:srgbClr val="303030"/>
                </a:solidFill>
                <a:effectLst/>
              </a:rPr>
              <a:t>Mjøstårnet</a:t>
            </a:r>
            <a:r>
              <a:rPr lang="en-US" sz="1600" b="1" i="0" dirty="0">
                <a:solidFill>
                  <a:srgbClr val="303030"/>
                </a:solidFill>
                <a:effectLst/>
              </a:rPr>
              <a:t>” </a:t>
            </a:r>
            <a:r>
              <a:rPr lang="en-US" sz="1600" b="0" i="0" dirty="0" err="1">
                <a:solidFill>
                  <a:srgbClr val="303030"/>
                </a:solidFill>
                <a:effectLst/>
              </a:rPr>
              <a:t>en</a:t>
            </a:r>
            <a:r>
              <a:rPr lang="en-US" sz="1600" b="0" i="0" dirty="0">
                <a:solidFill>
                  <a:srgbClr val="303030"/>
                </a:solidFill>
                <a:effectLst/>
              </a:rPr>
              <a:t> </a:t>
            </a:r>
            <a:r>
              <a:rPr lang="en-US" sz="1600" b="0" i="0" dirty="0" err="1">
                <a:solidFill>
                  <a:srgbClr val="303030"/>
                </a:solidFill>
                <a:effectLst/>
              </a:rPr>
              <a:t>Norvégien</a:t>
            </a:r>
            <a:r>
              <a:rPr lang="en-US" sz="1600" b="0" i="0" dirty="0">
                <a:solidFill>
                  <a:srgbClr val="303030"/>
                </a:solidFill>
                <a:effectLst/>
              </a:rPr>
              <a:t>:</a:t>
            </a:r>
            <a:r>
              <a:rPr lang="en-US" sz="1600" b="1" i="0" dirty="0">
                <a:solidFill>
                  <a:srgbClr val="303030"/>
                </a:solidFill>
                <a:effectLst/>
              </a:rPr>
              <a:t>“The tower of Lake </a:t>
            </a:r>
            <a:r>
              <a:rPr lang="en-US" sz="1600" b="1" i="0" dirty="0" err="1">
                <a:solidFill>
                  <a:srgbClr val="303030"/>
                </a:solidFill>
                <a:effectLst/>
              </a:rPr>
              <a:t>Mjøsa</a:t>
            </a:r>
            <a:r>
              <a:rPr lang="en-US" sz="1600" b="1" i="0" dirty="0">
                <a:solidFill>
                  <a:srgbClr val="303030"/>
                </a:solidFill>
                <a:effectLst/>
              </a:rPr>
              <a:t>”. </a:t>
            </a:r>
          </a:p>
          <a:p>
            <a:r>
              <a:rPr lang="en-US" sz="1600" dirty="0" err="1">
                <a:solidFill>
                  <a:srgbClr val="303030"/>
                </a:solidFill>
              </a:rPr>
              <a:t>Située</a:t>
            </a:r>
            <a:r>
              <a:rPr lang="en-US" sz="1600" dirty="0">
                <a:solidFill>
                  <a:srgbClr val="303030"/>
                </a:solidFill>
              </a:rPr>
              <a:t> à </a:t>
            </a:r>
            <a:r>
              <a:rPr lang="en-US" sz="1600" b="0" i="0" dirty="0" err="1">
                <a:solidFill>
                  <a:srgbClr val="303030"/>
                </a:solidFill>
                <a:effectLst/>
              </a:rPr>
              <a:t>Bumunddal</a:t>
            </a:r>
            <a:r>
              <a:rPr lang="en-US" sz="1600" b="0" i="0" dirty="0">
                <a:solidFill>
                  <a:srgbClr val="303030"/>
                </a:solidFill>
                <a:effectLst/>
              </a:rPr>
              <a:t>: 10 000 residents, 140 km </a:t>
            </a:r>
            <a:r>
              <a:rPr lang="en-US" sz="1600" b="0" i="0" dirty="0" err="1">
                <a:solidFill>
                  <a:srgbClr val="303030"/>
                </a:solidFill>
                <a:effectLst/>
              </a:rPr>
              <a:t>d’Oslo</a:t>
            </a:r>
            <a:r>
              <a:rPr lang="en-US" sz="1600" b="0" i="0" dirty="0">
                <a:solidFill>
                  <a:srgbClr val="303030"/>
                </a:solidFill>
                <a:effectLst/>
              </a:rPr>
              <a:t>, </a:t>
            </a:r>
            <a:r>
              <a:rPr lang="en-US" sz="1600" b="0" i="0" dirty="0" err="1">
                <a:solidFill>
                  <a:srgbClr val="303030"/>
                </a:solidFill>
                <a:effectLst/>
              </a:rPr>
              <a:t>connue</a:t>
            </a:r>
            <a:r>
              <a:rPr lang="en-US" sz="1600" b="0" i="0" dirty="0">
                <a:solidFill>
                  <a:srgbClr val="303030"/>
                </a:solidFill>
                <a:effectLst/>
              </a:rPr>
              <a:t> pour la production de </a:t>
            </a:r>
            <a:r>
              <a:rPr lang="en-US" sz="1600" b="0" i="0" dirty="0" err="1">
                <a:solidFill>
                  <a:srgbClr val="303030"/>
                </a:solidFill>
                <a:effectLst/>
              </a:rPr>
              <a:t>bois</a:t>
            </a:r>
            <a:r>
              <a:rPr lang="en-US" sz="1600" b="0" i="0" dirty="0">
                <a:solidFill>
                  <a:srgbClr val="303030"/>
                </a:solidFill>
                <a:effectLst/>
              </a:rPr>
              <a:t>. </a:t>
            </a:r>
          </a:p>
          <a:p>
            <a:r>
              <a:rPr lang="en-US" sz="1600" b="0" i="0" dirty="0">
                <a:solidFill>
                  <a:srgbClr val="303030"/>
                </a:solidFill>
                <a:effectLst/>
              </a:rPr>
              <a:t>640 m2 au sol, 18 étages, restaurant, piscine, 1 étage de salles de conferences et services, 5 étages de </a:t>
            </a:r>
            <a:r>
              <a:rPr lang="en-US" sz="1600" b="0" i="0" dirty="0" err="1">
                <a:solidFill>
                  <a:srgbClr val="303030"/>
                </a:solidFill>
                <a:effectLst/>
              </a:rPr>
              <a:t>bureaux</a:t>
            </a:r>
            <a:r>
              <a:rPr lang="en-US" sz="1600" b="0" i="0" dirty="0">
                <a:solidFill>
                  <a:srgbClr val="303030"/>
                </a:solidFill>
                <a:effectLst/>
              </a:rPr>
              <a:t>, </a:t>
            </a:r>
            <a:r>
              <a:rPr lang="en-US" sz="1600" b="0" i="0" dirty="0" err="1">
                <a:solidFill>
                  <a:srgbClr val="303030"/>
                </a:solidFill>
                <a:effectLst/>
              </a:rPr>
              <a:t>hôtel</a:t>
            </a:r>
            <a:r>
              <a:rPr lang="en-US" sz="1600" b="0" i="0" dirty="0">
                <a:solidFill>
                  <a:srgbClr val="303030"/>
                </a:solidFill>
                <a:effectLst/>
              </a:rPr>
              <a:t> sur 4 étages, 4 étages </a:t>
            </a:r>
            <a:r>
              <a:rPr lang="en-US" sz="1600" b="0" i="0" dirty="0" err="1">
                <a:solidFill>
                  <a:srgbClr val="303030"/>
                </a:solidFill>
                <a:effectLst/>
              </a:rPr>
              <a:t>d’unites</a:t>
            </a:r>
            <a:r>
              <a:rPr lang="en-US" sz="1600" b="0" i="0" dirty="0">
                <a:solidFill>
                  <a:srgbClr val="303030"/>
                </a:solidFill>
                <a:effectLst/>
              </a:rPr>
              <a:t> </a:t>
            </a:r>
            <a:r>
              <a:rPr lang="en-US" sz="1600" b="0" i="0" dirty="0" err="1">
                <a:solidFill>
                  <a:srgbClr val="303030"/>
                </a:solidFill>
                <a:effectLst/>
              </a:rPr>
              <a:t>d’habitation</a:t>
            </a:r>
            <a:r>
              <a:rPr lang="en-US" sz="1600" b="0" i="0" dirty="0">
                <a:solidFill>
                  <a:srgbClr val="303030"/>
                </a:solidFill>
                <a:effectLst/>
              </a:rPr>
              <a:t>, terrasses sur le </a:t>
            </a:r>
            <a:r>
              <a:rPr lang="en-US" sz="1600" b="0" i="0" dirty="0" err="1">
                <a:solidFill>
                  <a:srgbClr val="303030"/>
                </a:solidFill>
                <a:effectLst/>
              </a:rPr>
              <a:t>toit</a:t>
            </a:r>
            <a:r>
              <a:rPr lang="en-US" sz="1600" b="0" i="0" dirty="0">
                <a:solidFill>
                  <a:srgbClr val="303030"/>
                </a:solidFill>
                <a:effectLst/>
              </a:rPr>
              <a:t>.</a:t>
            </a:r>
          </a:p>
          <a:p>
            <a:r>
              <a:rPr kumimoji="0" lang="en-US" sz="1600" b="0" i="0" u="none" strike="noStrike" kern="1200" cap="none" spc="0" normalizeH="0" baseline="0" noProof="0" dirty="0">
                <a:ln>
                  <a:noFill/>
                </a:ln>
                <a:solidFill>
                  <a:srgbClr val="303030"/>
                </a:solidFill>
                <a:effectLst/>
                <a:uLnTx/>
                <a:uFillTx/>
                <a:ea typeface="+mn-ea"/>
                <a:cs typeface="+mn-cs"/>
              </a:rPr>
              <a:t>3500m3 de </a:t>
            </a:r>
            <a:r>
              <a:rPr kumimoji="0" lang="en-US" sz="1600" b="0" i="0" u="none" strike="noStrike" kern="1200" cap="none" spc="0" normalizeH="0" baseline="0" noProof="0" dirty="0" err="1">
                <a:ln>
                  <a:noFill/>
                </a:ln>
                <a:solidFill>
                  <a:srgbClr val="303030"/>
                </a:solidFill>
                <a:effectLst/>
                <a:uLnTx/>
                <a:uFillTx/>
                <a:ea typeface="+mn-ea"/>
                <a:cs typeface="+mn-cs"/>
              </a:rPr>
              <a:t>bois</a:t>
            </a:r>
            <a:r>
              <a:rPr kumimoji="0" lang="en-US" sz="1600" b="0" i="0" u="none" strike="noStrike" kern="1200" cap="none" spc="0" normalizeH="0" baseline="0" noProof="0" dirty="0">
                <a:ln>
                  <a:noFill/>
                </a:ln>
                <a:solidFill>
                  <a:srgbClr val="303030"/>
                </a:solidFill>
                <a:effectLst/>
                <a:uLnTx/>
                <a:uFillTx/>
                <a:ea typeface="+mn-ea"/>
                <a:cs typeface="+mn-cs"/>
              </a:rPr>
              <a:t>, 14 000 </a:t>
            </a:r>
            <a:r>
              <a:rPr kumimoji="0" lang="en-US" sz="1600" b="0" i="0" u="none" strike="noStrike" kern="1200" cap="none" spc="0" normalizeH="0" baseline="0" noProof="0" dirty="0" err="1">
                <a:ln>
                  <a:noFill/>
                </a:ln>
                <a:solidFill>
                  <a:srgbClr val="303030"/>
                </a:solidFill>
                <a:effectLst/>
                <a:uLnTx/>
                <a:uFillTx/>
                <a:ea typeface="+mn-ea"/>
                <a:cs typeface="+mn-cs"/>
              </a:rPr>
              <a:t>arbres</a:t>
            </a:r>
            <a:endParaRPr lang="fr-CA" sz="1600" dirty="0"/>
          </a:p>
        </p:txBody>
      </p:sp>
      <p:sp>
        <p:nvSpPr>
          <p:cNvPr id="10" name="ZoneTexte 9">
            <a:extLst>
              <a:ext uri="{FF2B5EF4-FFF2-40B4-BE49-F238E27FC236}">
                <a16:creationId xmlns:a16="http://schemas.microsoft.com/office/drawing/2014/main" id="{2D49EC03-7589-4977-AA99-0098DEF947B0}"/>
              </a:ext>
            </a:extLst>
          </p:cNvPr>
          <p:cNvSpPr txBox="1"/>
          <p:nvPr/>
        </p:nvSpPr>
        <p:spPr>
          <a:xfrm>
            <a:off x="8075558" y="4529317"/>
            <a:ext cx="3908784" cy="1231106"/>
          </a:xfrm>
          <a:prstGeom prst="rect">
            <a:avLst/>
          </a:prstGeom>
          <a:noFill/>
        </p:spPr>
        <p:txBody>
          <a:bodyPr wrap="square">
            <a:spAutoFit/>
          </a:bodyPr>
          <a:lstStyle/>
          <a:p>
            <a:r>
              <a:rPr lang="en-US" sz="1400" b="0" i="0" dirty="0">
                <a:solidFill>
                  <a:srgbClr val="303030"/>
                </a:solidFill>
                <a:effectLst/>
              </a:rPr>
              <a:t>“Sustainable wise, the most important aspect of this building is to show that it is possible to build large, complex timber buildings, and in that fashion, inspire others to do the same” </a:t>
            </a:r>
          </a:p>
          <a:p>
            <a:r>
              <a:rPr lang="en-US" b="1" i="0" dirty="0" err="1">
                <a:solidFill>
                  <a:srgbClr val="303030"/>
                </a:solidFill>
                <a:effectLst/>
              </a:rPr>
              <a:t>Voll</a:t>
            </a:r>
            <a:r>
              <a:rPr lang="en-US" b="1" i="0" dirty="0">
                <a:solidFill>
                  <a:srgbClr val="303030"/>
                </a:solidFill>
                <a:effectLst/>
              </a:rPr>
              <a:t> </a:t>
            </a:r>
            <a:r>
              <a:rPr lang="en-US" b="1" i="0" dirty="0" err="1">
                <a:solidFill>
                  <a:srgbClr val="303030"/>
                </a:solidFill>
                <a:effectLst/>
              </a:rPr>
              <a:t>Arkitekter</a:t>
            </a:r>
            <a:endParaRPr lang="fr-CA" b="1" dirty="0"/>
          </a:p>
        </p:txBody>
      </p:sp>
      <p:sp>
        <p:nvSpPr>
          <p:cNvPr id="12" name="ZoneTexte 11">
            <a:extLst>
              <a:ext uri="{FF2B5EF4-FFF2-40B4-BE49-F238E27FC236}">
                <a16:creationId xmlns:a16="http://schemas.microsoft.com/office/drawing/2014/main" id="{FF1735A3-4773-46AA-A650-5C437F33E535}"/>
              </a:ext>
            </a:extLst>
          </p:cNvPr>
          <p:cNvSpPr txBox="1"/>
          <p:nvPr/>
        </p:nvSpPr>
        <p:spPr>
          <a:xfrm>
            <a:off x="8078409" y="5855702"/>
            <a:ext cx="3075992" cy="276999"/>
          </a:xfrm>
          <a:prstGeom prst="rect">
            <a:avLst/>
          </a:prstGeom>
          <a:noFill/>
        </p:spPr>
        <p:txBody>
          <a:bodyPr wrap="square">
            <a:spAutoFit/>
          </a:bodyPr>
          <a:lstStyle/>
          <a:p>
            <a:r>
              <a:rPr lang="fr-CA" sz="1200" dirty="0"/>
              <a:t>Photos: Ricardo </a:t>
            </a:r>
            <a:r>
              <a:rPr lang="fr-CA" sz="1200" dirty="0" err="1"/>
              <a:t>Foto</a:t>
            </a:r>
            <a:r>
              <a:rPr lang="fr-CA" sz="1200" dirty="0"/>
              <a:t>, </a:t>
            </a:r>
            <a:r>
              <a:rPr lang="fr-CA" sz="1200" dirty="0" err="1"/>
              <a:t>Øystein</a:t>
            </a:r>
            <a:r>
              <a:rPr lang="fr-CA" sz="1200" dirty="0"/>
              <a:t> </a:t>
            </a:r>
            <a:r>
              <a:rPr lang="fr-CA" sz="1200" dirty="0" err="1"/>
              <a:t>Elgsaas</a:t>
            </a:r>
            <a:endParaRPr lang="fr-CA" sz="1200" dirty="0"/>
          </a:p>
        </p:txBody>
      </p:sp>
    </p:spTree>
    <p:extLst>
      <p:ext uri="{BB962C8B-B14F-4D97-AF65-F5344CB8AC3E}">
        <p14:creationId xmlns:p14="http://schemas.microsoft.com/office/powerpoint/2010/main" val="665177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242BBD-E10B-448D-BF47-BD718BD26BD2}"/>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contemporains</a:t>
            </a:r>
            <a:endParaRPr lang="fr-CA" dirty="0"/>
          </a:p>
        </p:txBody>
      </p:sp>
      <p:pic>
        <p:nvPicPr>
          <p:cNvPr id="4" name="Image 3" descr="Une image contenant bâtiment, ciel, extérieur&#10;&#10;Description générée automatiquement">
            <a:extLst>
              <a:ext uri="{FF2B5EF4-FFF2-40B4-BE49-F238E27FC236}">
                <a16:creationId xmlns:a16="http://schemas.microsoft.com/office/drawing/2014/main" id="{AA4811CA-EDB3-4D28-93B6-F6D4881D3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5" y="1216878"/>
            <a:ext cx="6427783" cy="4283474"/>
          </a:xfrm>
          <a:prstGeom prst="rect">
            <a:avLst/>
          </a:prstGeom>
        </p:spPr>
      </p:pic>
      <p:sp>
        <p:nvSpPr>
          <p:cNvPr id="7" name="ZoneTexte 6">
            <a:extLst>
              <a:ext uri="{FF2B5EF4-FFF2-40B4-BE49-F238E27FC236}">
                <a16:creationId xmlns:a16="http://schemas.microsoft.com/office/drawing/2014/main" id="{4FC9D3C0-2118-4DE0-A370-90BCF0EF9502}"/>
              </a:ext>
            </a:extLst>
          </p:cNvPr>
          <p:cNvSpPr txBox="1"/>
          <p:nvPr/>
        </p:nvSpPr>
        <p:spPr>
          <a:xfrm>
            <a:off x="932051" y="5688084"/>
            <a:ext cx="427321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Calibri" panose="020F0502020204030204"/>
                <a:ea typeface="+mn-ea"/>
                <a:cs typeface="+mn-cs"/>
              </a:rPr>
              <a:t>Centre socioculturel 'Christian Marin' Limeil-Brévannes, France, 2015</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rgbClr val="000000"/>
                </a:solidFill>
                <a:latin typeface="Calibri" panose="020F0502020204030204"/>
              </a:rPr>
              <a:t>Guillaume Ramillien, architecte</a:t>
            </a:r>
            <a:endParaRPr kumimoji="0" lang="fr-CA"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a:extLst>
              <a:ext uri="{FF2B5EF4-FFF2-40B4-BE49-F238E27FC236}">
                <a16:creationId xmlns:a16="http://schemas.microsoft.com/office/drawing/2014/main" id="{A886179E-5855-4CBB-A4F4-E5B780D5DA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264" y="1197811"/>
            <a:ext cx="6986736" cy="465566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CCB7B5C-861A-4578-B5DF-9C1BC766E135}"/>
              </a:ext>
            </a:extLst>
          </p:cNvPr>
          <p:cNvSpPr txBox="1"/>
          <p:nvPr/>
        </p:nvSpPr>
        <p:spPr>
          <a:xfrm>
            <a:off x="9264352" y="5945181"/>
            <a:ext cx="1589731" cy="276999"/>
          </a:xfrm>
          <a:prstGeom prst="rect">
            <a:avLst/>
          </a:prstGeom>
          <a:noFill/>
        </p:spPr>
        <p:txBody>
          <a:bodyPr wrap="none" rtlCol="0">
            <a:spAutoFit/>
          </a:bodyPr>
          <a:lstStyle/>
          <a:p>
            <a:r>
              <a:rPr lang="fr-CA" sz="1200" dirty="0"/>
              <a:t>Photos: Pascal </a:t>
            </a:r>
            <a:r>
              <a:rPr lang="fr-CA" sz="1200" dirty="0" err="1"/>
              <a:t>Amoyel</a:t>
            </a:r>
            <a:endParaRPr lang="fr-CA" sz="1200" dirty="0"/>
          </a:p>
        </p:txBody>
      </p:sp>
    </p:spTree>
    <p:extLst>
      <p:ext uri="{BB962C8B-B14F-4D97-AF65-F5344CB8AC3E}">
        <p14:creationId xmlns:p14="http://schemas.microsoft.com/office/powerpoint/2010/main" val="24259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24FEB-1267-44DA-BBC2-3C58B436F50D}"/>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5" name="Image 4" descr="Une image contenant cité&#10;&#10;Description générée automatiquement">
            <a:extLst>
              <a:ext uri="{FF2B5EF4-FFF2-40B4-BE49-F238E27FC236}">
                <a16:creationId xmlns:a16="http://schemas.microsoft.com/office/drawing/2014/main" id="{19ACEF07-2BAD-41A9-9218-22E05D790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251721"/>
            <a:ext cx="3002632" cy="4005064"/>
          </a:xfrm>
          <a:prstGeom prst="rect">
            <a:avLst/>
          </a:prstGeom>
        </p:spPr>
      </p:pic>
      <p:pic>
        <p:nvPicPr>
          <p:cNvPr id="7" name="Image 6" descr="Une image contenant bâtiment, extérieur, immeuble résidentiel&#10;&#10;Description générée automatiquement">
            <a:extLst>
              <a:ext uri="{FF2B5EF4-FFF2-40B4-BE49-F238E27FC236}">
                <a16:creationId xmlns:a16="http://schemas.microsoft.com/office/drawing/2014/main" id="{1BCDBE39-778D-4513-9052-A80DDFD0E056}"/>
              </a:ext>
            </a:extLst>
          </p:cNvPr>
          <p:cNvPicPr>
            <a:picLocks noChangeAspect="1"/>
          </p:cNvPicPr>
          <p:nvPr/>
        </p:nvPicPr>
        <p:blipFill rotWithShape="1">
          <a:blip r:embed="rId3">
            <a:extLst>
              <a:ext uri="{28A0092B-C50C-407E-A947-70E740481C1C}">
                <a14:useLocalDpi xmlns:a14="http://schemas.microsoft.com/office/drawing/2010/main" val="0"/>
              </a:ext>
            </a:extLst>
          </a:blip>
          <a:srcRect b="6006"/>
          <a:stretch/>
        </p:blipFill>
        <p:spPr>
          <a:xfrm>
            <a:off x="6484942" y="1237617"/>
            <a:ext cx="3044941" cy="4293097"/>
          </a:xfrm>
          <a:prstGeom prst="rect">
            <a:avLst/>
          </a:prstGeom>
        </p:spPr>
      </p:pic>
      <p:pic>
        <p:nvPicPr>
          <p:cNvPr id="9" name="Image 8" descr="Une image contenant bâtiment, extérieur, bois de charpente&#10;&#10;Description générée automatiquement">
            <a:extLst>
              <a:ext uri="{FF2B5EF4-FFF2-40B4-BE49-F238E27FC236}">
                <a16:creationId xmlns:a16="http://schemas.microsoft.com/office/drawing/2014/main" id="{5EFA81EF-C53F-49D4-A4C6-33455BEDD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751" y="1243747"/>
            <a:ext cx="3025408" cy="4293096"/>
          </a:xfrm>
          <a:prstGeom prst="rect">
            <a:avLst/>
          </a:prstGeom>
        </p:spPr>
      </p:pic>
      <p:pic>
        <p:nvPicPr>
          <p:cNvPr id="15" name="Image 14" descr="Une image contenant bâtiment, ciel, extérieur, immeuble résidentiel&#10;&#10;Description générée automatiquement">
            <a:extLst>
              <a:ext uri="{FF2B5EF4-FFF2-40B4-BE49-F238E27FC236}">
                <a16:creationId xmlns:a16="http://schemas.microsoft.com/office/drawing/2014/main" id="{BF51BD4C-B3F7-426E-B861-B615C392B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604" y="1251721"/>
            <a:ext cx="2324861" cy="3487291"/>
          </a:xfrm>
          <a:prstGeom prst="rect">
            <a:avLst/>
          </a:prstGeom>
        </p:spPr>
      </p:pic>
      <p:sp>
        <p:nvSpPr>
          <p:cNvPr id="8" name="ZoneTexte 7">
            <a:extLst>
              <a:ext uri="{FF2B5EF4-FFF2-40B4-BE49-F238E27FC236}">
                <a16:creationId xmlns:a16="http://schemas.microsoft.com/office/drawing/2014/main" id="{ACF4EF53-D1FA-41A5-B5E5-E7690F9C0B27}"/>
              </a:ext>
            </a:extLst>
          </p:cNvPr>
          <p:cNvSpPr txBox="1"/>
          <p:nvPr/>
        </p:nvSpPr>
        <p:spPr>
          <a:xfrm>
            <a:off x="116182" y="5301208"/>
            <a:ext cx="3144760" cy="1261884"/>
          </a:xfrm>
          <a:prstGeom prst="rect">
            <a:avLst/>
          </a:prstGeom>
          <a:noFill/>
        </p:spPr>
        <p:txBody>
          <a:bodyPr wrap="square">
            <a:spAutoFit/>
          </a:bodyPr>
          <a:lstStyle/>
          <a:p>
            <a:r>
              <a:rPr lang="fr-CA" sz="1600" b="1" i="0" dirty="0" err="1">
                <a:solidFill>
                  <a:srgbClr val="202124"/>
                </a:solidFill>
                <a:effectLst/>
              </a:rPr>
              <a:t>Penda</a:t>
            </a:r>
            <a:r>
              <a:rPr lang="fr-CA" sz="1200" b="0" i="0" dirty="0">
                <a:solidFill>
                  <a:srgbClr val="202124"/>
                </a:solidFill>
                <a:effectLst/>
              </a:rPr>
              <a:t>, en collaboration avec des consultants en bois CLT, a dévoilé la conception de « </a:t>
            </a:r>
            <a:r>
              <a:rPr lang="fr-CA" sz="1200" b="0" i="0" dirty="0" err="1">
                <a:solidFill>
                  <a:srgbClr val="202124"/>
                </a:solidFill>
                <a:effectLst/>
              </a:rPr>
              <a:t>Tree</a:t>
            </a:r>
            <a:r>
              <a:rPr lang="fr-CA" sz="1200" b="0" i="0" dirty="0">
                <a:solidFill>
                  <a:srgbClr val="202124"/>
                </a:solidFill>
                <a:effectLst/>
              </a:rPr>
              <a:t> Tower Toronto », un gratte-ciel résidentiel à ossature de bois à usage mixte de 18 étages</a:t>
            </a:r>
          </a:p>
          <a:p>
            <a:endParaRPr lang="fr-CA" sz="1200" b="0" i="0" dirty="0">
              <a:solidFill>
                <a:srgbClr val="202124"/>
              </a:solidFill>
              <a:effectLst/>
            </a:endParaRPr>
          </a:p>
          <a:p>
            <a:r>
              <a:rPr lang="en-US" sz="1200" dirty="0"/>
              <a:t>Patrick </a:t>
            </a:r>
            <a:r>
              <a:rPr lang="en-US" sz="1200" dirty="0" err="1"/>
              <a:t>Linch</a:t>
            </a:r>
            <a:r>
              <a:rPr lang="en-US" sz="1200" dirty="0"/>
              <a:t>, Arch Daily</a:t>
            </a:r>
            <a:r>
              <a:rPr lang="en-US" sz="1200" b="0" i="0" dirty="0">
                <a:effectLst/>
              </a:rPr>
              <a:t> </a:t>
            </a:r>
            <a:endParaRPr lang="fr-CA" sz="1200" dirty="0"/>
          </a:p>
        </p:txBody>
      </p:sp>
      <p:sp>
        <p:nvSpPr>
          <p:cNvPr id="10" name="ZoneTexte 9">
            <a:extLst>
              <a:ext uri="{FF2B5EF4-FFF2-40B4-BE49-F238E27FC236}">
                <a16:creationId xmlns:a16="http://schemas.microsoft.com/office/drawing/2014/main" id="{A197A520-A0E7-4C59-B4B3-AFEF5795178D}"/>
              </a:ext>
            </a:extLst>
          </p:cNvPr>
          <p:cNvSpPr txBox="1"/>
          <p:nvPr/>
        </p:nvSpPr>
        <p:spPr>
          <a:xfrm>
            <a:off x="3134261" y="5875397"/>
            <a:ext cx="3838128" cy="892552"/>
          </a:xfrm>
          <a:prstGeom prst="rect">
            <a:avLst/>
          </a:prstGeom>
          <a:noFill/>
        </p:spPr>
        <p:txBody>
          <a:bodyPr wrap="square">
            <a:spAutoFit/>
          </a:bodyPr>
          <a:lstStyle/>
          <a:p>
            <a:r>
              <a:rPr lang="fr-CA" sz="1200" b="0" i="0" dirty="0">
                <a:solidFill>
                  <a:srgbClr val="303030"/>
                </a:solidFill>
                <a:effectLst/>
              </a:rPr>
              <a:t>Avec une altitude de près de 80 mètres (20 étages), </a:t>
            </a:r>
            <a:r>
              <a:rPr lang="fr-CA" sz="1400" b="1" i="0" dirty="0">
                <a:solidFill>
                  <a:srgbClr val="303030"/>
                </a:solidFill>
                <a:effectLst/>
              </a:rPr>
              <a:t>Sara </a:t>
            </a:r>
            <a:r>
              <a:rPr lang="fr-CA" sz="1400" b="1" i="0" dirty="0" err="1">
                <a:solidFill>
                  <a:srgbClr val="303030"/>
                </a:solidFill>
                <a:effectLst/>
              </a:rPr>
              <a:t>Kulturhus</a:t>
            </a:r>
            <a:r>
              <a:rPr lang="fr-CA" sz="1400" b="1" i="0" dirty="0">
                <a:solidFill>
                  <a:srgbClr val="303030"/>
                </a:solidFill>
                <a:effectLst/>
              </a:rPr>
              <a:t> </a:t>
            </a:r>
            <a:r>
              <a:rPr lang="fr-CA" sz="1200" b="0" i="0" dirty="0">
                <a:solidFill>
                  <a:srgbClr val="303030"/>
                </a:solidFill>
                <a:effectLst/>
              </a:rPr>
              <a:t>abrite six scènes de théâtre, la bibliothèque de la ville, </a:t>
            </a:r>
            <a:r>
              <a:rPr lang="fr-CA" sz="1200" dirty="0">
                <a:solidFill>
                  <a:srgbClr val="303030"/>
                </a:solidFill>
              </a:rPr>
              <a:t>un musée</a:t>
            </a:r>
            <a:r>
              <a:rPr lang="fr-CA" sz="1200" b="0" i="0" dirty="0">
                <a:solidFill>
                  <a:srgbClr val="303030"/>
                </a:solidFill>
                <a:effectLst/>
              </a:rPr>
              <a:t>, un hôtel de 205 chambres, un centre de conférence, des restaurants, un sky bar et un spa.</a:t>
            </a:r>
            <a:endParaRPr lang="fr-CA" sz="1200" dirty="0"/>
          </a:p>
        </p:txBody>
      </p:sp>
      <p:sp>
        <p:nvSpPr>
          <p:cNvPr id="12" name="ZoneTexte 11">
            <a:extLst>
              <a:ext uri="{FF2B5EF4-FFF2-40B4-BE49-F238E27FC236}">
                <a16:creationId xmlns:a16="http://schemas.microsoft.com/office/drawing/2014/main" id="{7C485CA0-655A-41E9-87BA-FCE6CC826FF9}"/>
              </a:ext>
            </a:extLst>
          </p:cNvPr>
          <p:cNvSpPr txBox="1"/>
          <p:nvPr/>
        </p:nvSpPr>
        <p:spPr>
          <a:xfrm>
            <a:off x="3935760" y="5536843"/>
            <a:ext cx="2235130" cy="338554"/>
          </a:xfrm>
          <a:prstGeom prst="rect">
            <a:avLst/>
          </a:prstGeom>
          <a:noFill/>
        </p:spPr>
        <p:txBody>
          <a:bodyPr wrap="square">
            <a:spAutoFit/>
          </a:bodyPr>
          <a:lstStyle/>
          <a:p>
            <a:pPr algn="l" fontAlgn="base"/>
            <a:r>
              <a:rPr lang="fr-CA" sz="1600" b="1" i="0" dirty="0">
                <a:solidFill>
                  <a:srgbClr val="303030"/>
                </a:solidFill>
                <a:effectLst/>
              </a:rPr>
              <a:t>White </a:t>
            </a:r>
            <a:r>
              <a:rPr lang="fr-CA" sz="1600" b="1" i="0" dirty="0" err="1">
                <a:solidFill>
                  <a:srgbClr val="303030"/>
                </a:solidFill>
                <a:effectLst/>
              </a:rPr>
              <a:t>Arkitekter</a:t>
            </a:r>
            <a:endParaRPr lang="fr-CA" sz="1600" b="1" i="0" dirty="0">
              <a:solidFill>
                <a:srgbClr val="303030"/>
              </a:solidFill>
              <a:effectLst/>
            </a:endParaRPr>
          </a:p>
        </p:txBody>
      </p:sp>
      <p:sp>
        <p:nvSpPr>
          <p:cNvPr id="16" name="ZoneTexte 15">
            <a:extLst>
              <a:ext uri="{FF2B5EF4-FFF2-40B4-BE49-F238E27FC236}">
                <a16:creationId xmlns:a16="http://schemas.microsoft.com/office/drawing/2014/main" id="{41262339-CF7A-4362-97CA-99EC9D2BC4CE}"/>
              </a:ext>
            </a:extLst>
          </p:cNvPr>
          <p:cNvSpPr txBox="1"/>
          <p:nvPr/>
        </p:nvSpPr>
        <p:spPr>
          <a:xfrm>
            <a:off x="7104112" y="5651093"/>
            <a:ext cx="4443952" cy="553998"/>
          </a:xfrm>
          <a:prstGeom prst="rect">
            <a:avLst/>
          </a:prstGeom>
          <a:noFill/>
        </p:spPr>
        <p:txBody>
          <a:bodyPr wrap="square">
            <a:spAutoFit/>
          </a:bodyPr>
          <a:lstStyle/>
          <a:p>
            <a:r>
              <a:rPr lang="fr-CA" sz="1600" b="1" dirty="0"/>
              <a:t>Hawkins\Brown architectes </a:t>
            </a:r>
            <a:r>
              <a:rPr lang="fr-CA" sz="1200" dirty="0"/>
              <a:t>a achevé un immeuble de 33 mètres de haut dans le quartier londonien de </a:t>
            </a:r>
            <a:r>
              <a:rPr lang="fr-CA" sz="1200" dirty="0" err="1"/>
              <a:t>Shoreditch</a:t>
            </a:r>
            <a:r>
              <a:rPr lang="fr-CA" sz="1200" dirty="0"/>
              <a:t>, </a:t>
            </a:r>
            <a:r>
              <a:rPr lang="fr-CA" sz="1400" b="1" dirty="0"/>
              <a:t>The Cube</a:t>
            </a:r>
          </a:p>
        </p:txBody>
      </p:sp>
      <p:sp>
        <p:nvSpPr>
          <p:cNvPr id="17" name="ZoneTexte 16">
            <a:extLst>
              <a:ext uri="{FF2B5EF4-FFF2-40B4-BE49-F238E27FC236}">
                <a16:creationId xmlns:a16="http://schemas.microsoft.com/office/drawing/2014/main" id="{B88296D0-0FBC-49AC-A8D2-F3339D896E59}"/>
              </a:ext>
            </a:extLst>
          </p:cNvPr>
          <p:cNvSpPr txBox="1"/>
          <p:nvPr/>
        </p:nvSpPr>
        <p:spPr>
          <a:xfrm>
            <a:off x="9625359" y="4843444"/>
            <a:ext cx="2282745" cy="707886"/>
          </a:xfrm>
          <a:prstGeom prst="rect">
            <a:avLst/>
          </a:prstGeom>
          <a:noFill/>
        </p:spPr>
        <p:txBody>
          <a:bodyPr wrap="square" rtlCol="0">
            <a:spAutoFit/>
          </a:bodyPr>
          <a:lstStyle/>
          <a:p>
            <a:r>
              <a:rPr lang="fr-CA" sz="1600" b="1" dirty="0"/>
              <a:t>The Cube</a:t>
            </a:r>
            <a:r>
              <a:rPr lang="fr-CA" sz="1200" b="1" dirty="0"/>
              <a:t> </a:t>
            </a:r>
            <a:r>
              <a:rPr lang="fr-CA" sz="1200" dirty="0"/>
              <a:t>_ 18 étages, revêtement en planches de cèdre rouge</a:t>
            </a:r>
          </a:p>
        </p:txBody>
      </p:sp>
    </p:spTree>
    <p:extLst>
      <p:ext uri="{BB962C8B-B14F-4D97-AF65-F5344CB8AC3E}">
        <p14:creationId xmlns:p14="http://schemas.microsoft.com/office/powerpoint/2010/main" val="977138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iel, extérieur&#10;&#10;Description générée automatiquement">
            <a:extLst>
              <a:ext uri="{FF2B5EF4-FFF2-40B4-BE49-F238E27FC236}">
                <a16:creationId xmlns:a16="http://schemas.microsoft.com/office/drawing/2014/main" id="{45A428EB-833A-49BD-93F4-BDEC9ECA2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19936" cy="6863120"/>
          </a:xfrm>
          <a:prstGeom prst="rect">
            <a:avLst/>
          </a:prstGeom>
        </p:spPr>
      </p:pic>
      <p:sp>
        <p:nvSpPr>
          <p:cNvPr id="2" name="Titre 1">
            <a:extLst>
              <a:ext uri="{FF2B5EF4-FFF2-40B4-BE49-F238E27FC236}">
                <a16:creationId xmlns:a16="http://schemas.microsoft.com/office/drawing/2014/main" id="{04E83BA7-631E-41CA-8428-C07EC0F996CD}"/>
              </a:ext>
            </a:extLst>
          </p:cNvPr>
          <p:cNvSpPr>
            <a:spLocks noGrp="1"/>
          </p:cNvSpPr>
          <p:nvPr>
            <p:ph type="title"/>
          </p:nvPr>
        </p:nvSpPr>
        <p:spPr>
          <a:xfrm>
            <a:off x="479376" y="337232"/>
            <a:ext cx="11161240"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6" name="Image 5" descr="Une image contenant ciel, extérieur, bâtiment, passerelle&#10;&#10;Description générée automatiquement">
            <a:extLst>
              <a:ext uri="{FF2B5EF4-FFF2-40B4-BE49-F238E27FC236}">
                <a16:creationId xmlns:a16="http://schemas.microsoft.com/office/drawing/2014/main" id="{1A79E097-9282-49DE-A240-8590F2248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132" y="1068618"/>
            <a:ext cx="6650310" cy="4438163"/>
          </a:xfrm>
          <a:prstGeom prst="rect">
            <a:avLst/>
          </a:prstGeom>
        </p:spPr>
      </p:pic>
      <p:sp>
        <p:nvSpPr>
          <p:cNvPr id="7" name="ZoneTexte 6">
            <a:extLst>
              <a:ext uri="{FF2B5EF4-FFF2-40B4-BE49-F238E27FC236}">
                <a16:creationId xmlns:a16="http://schemas.microsoft.com/office/drawing/2014/main" id="{32C38BFE-231A-403E-9A98-8DC8AB400FA5}"/>
              </a:ext>
            </a:extLst>
          </p:cNvPr>
          <p:cNvSpPr txBox="1"/>
          <p:nvPr/>
        </p:nvSpPr>
        <p:spPr>
          <a:xfrm>
            <a:off x="5513396" y="5775607"/>
            <a:ext cx="2249334" cy="553998"/>
          </a:xfrm>
          <a:prstGeom prst="rect">
            <a:avLst/>
          </a:prstGeom>
          <a:noFill/>
        </p:spPr>
        <p:txBody>
          <a:bodyPr wrap="none" rtlCol="0">
            <a:spAutoFit/>
          </a:bodyPr>
          <a:lstStyle/>
          <a:p>
            <a:r>
              <a:rPr lang="fr-CA" sz="1400" dirty="0" err="1"/>
              <a:t>Biblothèque</a:t>
            </a:r>
            <a:r>
              <a:rPr lang="fr-CA" sz="1400" dirty="0"/>
              <a:t> </a:t>
            </a:r>
            <a:r>
              <a:rPr lang="fr-CA" sz="1400" dirty="0" err="1"/>
              <a:t>Oodi</a:t>
            </a:r>
            <a:r>
              <a:rPr lang="fr-CA" sz="1400" dirty="0"/>
              <a:t> à </a:t>
            </a:r>
            <a:r>
              <a:rPr lang="fr-CA" sz="1400" dirty="0" err="1"/>
              <a:t>Helsinky</a:t>
            </a:r>
            <a:endParaRPr lang="fr-CA" sz="1400" dirty="0"/>
          </a:p>
          <a:p>
            <a:r>
              <a:rPr lang="fr-CA" sz="1600" dirty="0"/>
              <a:t>ALA architectes </a:t>
            </a:r>
          </a:p>
        </p:txBody>
      </p:sp>
      <p:sp>
        <p:nvSpPr>
          <p:cNvPr id="8" name="ZoneTexte 7">
            <a:extLst>
              <a:ext uri="{FF2B5EF4-FFF2-40B4-BE49-F238E27FC236}">
                <a16:creationId xmlns:a16="http://schemas.microsoft.com/office/drawing/2014/main" id="{6456984F-2F31-401D-9B81-ECDC86EE16D9}"/>
              </a:ext>
            </a:extLst>
          </p:cNvPr>
          <p:cNvSpPr txBox="1"/>
          <p:nvPr/>
        </p:nvSpPr>
        <p:spPr>
          <a:xfrm>
            <a:off x="5500171" y="6212991"/>
            <a:ext cx="3990580" cy="523220"/>
          </a:xfrm>
          <a:prstGeom prst="rect">
            <a:avLst/>
          </a:prstGeom>
          <a:noFill/>
        </p:spPr>
        <p:txBody>
          <a:bodyPr wrap="none" rtlCol="0">
            <a:spAutoFit/>
          </a:bodyPr>
          <a:lstStyle/>
          <a:p>
            <a:r>
              <a:rPr lang="fr-CA" sz="1400" dirty="0"/>
              <a:t>Bibliothèque, cinéma, resto, 3 étages, </a:t>
            </a:r>
          </a:p>
          <a:p>
            <a:r>
              <a:rPr lang="fr-CA" sz="1400" dirty="0"/>
              <a:t>parement d’épinette de Finlande 33 mm d’épaisseur</a:t>
            </a:r>
          </a:p>
        </p:txBody>
      </p:sp>
      <p:sp>
        <p:nvSpPr>
          <p:cNvPr id="11" name="ZoneTexte 10">
            <a:extLst>
              <a:ext uri="{FF2B5EF4-FFF2-40B4-BE49-F238E27FC236}">
                <a16:creationId xmlns:a16="http://schemas.microsoft.com/office/drawing/2014/main" id="{0E3BE388-B447-4E81-972F-19122A6970D5}"/>
              </a:ext>
            </a:extLst>
          </p:cNvPr>
          <p:cNvSpPr txBox="1"/>
          <p:nvPr/>
        </p:nvSpPr>
        <p:spPr>
          <a:xfrm>
            <a:off x="8359483" y="5498608"/>
            <a:ext cx="3768083" cy="830997"/>
          </a:xfrm>
          <a:prstGeom prst="rect">
            <a:avLst/>
          </a:prstGeom>
          <a:noFill/>
        </p:spPr>
        <p:txBody>
          <a:bodyPr wrap="none" rtlCol="0">
            <a:spAutoFit/>
          </a:bodyPr>
          <a:lstStyle/>
          <a:p>
            <a:r>
              <a:rPr lang="fr-CA" sz="1400" dirty="0"/>
              <a:t>Complexe sportif, Lycée Jean-Moulin, Draguignan</a:t>
            </a:r>
          </a:p>
          <a:p>
            <a:r>
              <a:rPr lang="fr-CA" sz="1600" dirty="0"/>
              <a:t>UNIC architecture</a:t>
            </a:r>
          </a:p>
          <a:p>
            <a:endParaRPr lang="fr-CA" dirty="0"/>
          </a:p>
        </p:txBody>
      </p:sp>
    </p:spTree>
    <p:extLst>
      <p:ext uri="{BB962C8B-B14F-4D97-AF65-F5344CB8AC3E}">
        <p14:creationId xmlns:p14="http://schemas.microsoft.com/office/powerpoint/2010/main" val="4008968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A3FE5C-9ACB-457F-AB7B-562E9BF10E2C}"/>
              </a:ext>
            </a:extLst>
          </p:cNvPr>
          <p:cNvSpPr>
            <a:spLocks noGrp="1"/>
          </p:cNvSpPr>
          <p:nvPr>
            <p:ph type="title"/>
          </p:nvPr>
        </p:nvSpPr>
        <p:spPr>
          <a:xfrm>
            <a:off x="190500" y="337232"/>
            <a:ext cx="11594976"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4" name="Image 3" descr="Une image contenant texte&#10;&#10;Description générée automatiquement">
            <a:extLst>
              <a:ext uri="{FF2B5EF4-FFF2-40B4-BE49-F238E27FC236}">
                <a16:creationId xmlns:a16="http://schemas.microsoft.com/office/drawing/2014/main" id="{5E415CBE-BC76-4B8B-B5EA-607F46B3E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146801"/>
            <a:ext cx="5905500" cy="3743325"/>
          </a:xfrm>
          <a:prstGeom prst="rect">
            <a:avLst/>
          </a:prstGeom>
        </p:spPr>
      </p:pic>
      <p:sp>
        <p:nvSpPr>
          <p:cNvPr id="6" name="ZoneTexte 5">
            <a:extLst>
              <a:ext uri="{FF2B5EF4-FFF2-40B4-BE49-F238E27FC236}">
                <a16:creationId xmlns:a16="http://schemas.microsoft.com/office/drawing/2014/main" id="{1FA76F33-C2D8-47D8-BEF4-6CCD6BD62E10}"/>
              </a:ext>
            </a:extLst>
          </p:cNvPr>
          <p:cNvSpPr txBox="1"/>
          <p:nvPr/>
        </p:nvSpPr>
        <p:spPr>
          <a:xfrm>
            <a:off x="191344" y="5320439"/>
            <a:ext cx="6228593" cy="1200329"/>
          </a:xfrm>
          <a:prstGeom prst="rect">
            <a:avLst/>
          </a:prstGeom>
          <a:noFill/>
        </p:spPr>
        <p:txBody>
          <a:bodyPr wrap="square">
            <a:spAutoFit/>
          </a:bodyPr>
          <a:lstStyle/>
          <a:p>
            <a:r>
              <a:rPr lang="fr-CA" sz="1400" dirty="0"/>
              <a:t>Le projet est conçu avec une très forte volonté de mettre en œuvre des </a:t>
            </a:r>
            <a:r>
              <a:rPr lang="fr-CA" sz="1400" b="1" dirty="0"/>
              <a:t>systèmes constructifs traditionnels</a:t>
            </a:r>
            <a:r>
              <a:rPr lang="fr-CA" sz="1400" dirty="0"/>
              <a:t>, pérennes, humains et locaux, parce que ces systèmes font appel à des produits recyclés, bio sourcés, à </a:t>
            </a:r>
            <a:r>
              <a:rPr lang="fr-CA" sz="1400" b="1" dirty="0"/>
              <a:t>faible impact environnemental</a:t>
            </a:r>
            <a:r>
              <a:rPr lang="fr-CA" sz="1400" dirty="0"/>
              <a:t>, </a:t>
            </a:r>
            <a:r>
              <a:rPr lang="fr-CA" sz="1400" b="1" dirty="0"/>
              <a:t>travaillés par des artisans</a:t>
            </a:r>
            <a:r>
              <a:rPr lang="fr-CA" sz="1400" dirty="0"/>
              <a:t>, parce qu’ils offrent un </a:t>
            </a:r>
            <a:r>
              <a:rPr lang="fr-CA" sz="1400" b="1" dirty="0"/>
              <a:t>cadre de vie sain et confortable</a:t>
            </a:r>
            <a:r>
              <a:rPr lang="fr-CA" sz="1400" dirty="0"/>
              <a:t>.</a:t>
            </a:r>
          </a:p>
          <a:p>
            <a:r>
              <a:rPr lang="fr-CA" sz="1600" dirty="0"/>
              <a:t>LA Architectures</a:t>
            </a:r>
          </a:p>
        </p:txBody>
      </p:sp>
      <p:pic>
        <p:nvPicPr>
          <p:cNvPr id="8" name="Image 7" descr="Une image contenant bâtiment, extérieur, pierre&#10;&#10;Description générée automatiquement">
            <a:extLst>
              <a:ext uri="{FF2B5EF4-FFF2-40B4-BE49-F238E27FC236}">
                <a16:creationId xmlns:a16="http://schemas.microsoft.com/office/drawing/2014/main" id="{553376A4-6978-4E2C-9072-34962015A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937" y="1983103"/>
            <a:ext cx="3090851" cy="3953004"/>
          </a:xfrm>
          <a:prstGeom prst="rect">
            <a:avLst/>
          </a:prstGeom>
        </p:spPr>
      </p:pic>
      <p:sp>
        <p:nvSpPr>
          <p:cNvPr id="10" name="ZoneTexte 9">
            <a:extLst>
              <a:ext uri="{FF2B5EF4-FFF2-40B4-BE49-F238E27FC236}">
                <a16:creationId xmlns:a16="http://schemas.microsoft.com/office/drawing/2014/main" id="{6B2210FC-25DC-49E8-9CE9-051585489C4B}"/>
              </a:ext>
            </a:extLst>
          </p:cNvPr>
          <p:cNvSpPr txBox="1"/>
          <p:nvPr/>
        </p:nvSpPr>
        <p:spPr>
          <a:xfrm>
            <a:off x="6310368" y="1244553"/>
            <a:ext cx="6097656" cy="307777"/>
          </a:xfrm>
          <a:prstGeom prst="rect">
            <a:avLst/>
          </a:prstGeom>
          <a:noFill/>
        </p:spPr>
        <p:txBody>
          <a:bodyPr wrap="square">
            <a:spAutoFit/>
          </a:bodyPr>
          <a:lstStyle/>
          <a:p>
            <a:r>
              <a:rPr lang="fr-CA" sz="1400" dirty="0"/>
              <a:t>Menuiseries extérieures en pin, bardage en mélèze pré-grisé.</a:t>
            </a:r>
          </a:p>
        </p:txBody>
      </p:sp>
      <p:sp>
        <p:nvSpPr>
          <p:cNvPr id="12" name="ZoneTexte 11">
            <a:extLst>
              <a:ext uri="{FF2B5EF4-FFF2-40B4-BE49-F238E27FC236}">
                <a16:creationId xmlns:a16="http://schemas.microsoft.com/office/drawing/2014/main" id="{DDBA4F0C-27CC-4AFE-8851-1B7495237B22}"/>
              </a:ext>
            </a:extLst>
          </p:cNvPr>
          <p:cNvSpPr txBox="1"/>
          <p:nvPr/>
        </p:nvSpPr>
        <p:spPr>
          <a:xfrm>
            <a:off x="6310368" y="1536883"/>
            <a:ext cx="6096000" cy="307777"/>
          </a:xfrm>
          <a:prstGeom prst="rect">
            <a:avLst/>
          </a:prstGeom>
          <a:noFill/>
        </p:spPr>
        <p:txBody>
          <a:bodyPr wrap="square">
            <a:spAutoFit/>
          </a:bodyPr>
          <a:lstStyle/>
          <a:p>
            <a:r>
              <a:rPr lang="fr-CA" sz="1400" dirty="0"/>
              <a:t>Approche constructive bas carbonée, matériaux biosourcés et géo-sourcés.</a:t>
            </a:r>
          </a:p>
        </p:txBody>
      </p:sp>
      <p:sp>
        <p:nvSpPr>
          <p:cNvPr id="13" name="ZoneTexte 12">
            <a:extLst>
              <a:ext uri="{FF2B5EF4-FFF2-40B4-BE49-F238E27FC236}">
                <a16:creationId xmlns:a16="http://schemas.microsoft.com/office/drawing/2014/main" id="{4C611AC7-0D15-4EBD-8F29-1AD39270C57A}"/>
              </a:ext>
            </a:extLst>
          </p:cNvPr>
          <p:cNvSpPr txBox="1"/>
          <p:nvPr/>
        </p:nvSpPr>
        <p:spPr>
          <a:xfrm>
            <a:off x="820979" y="4890126"/>
            <a:ext cx="4644541" cy="338554"/>
          </a:xfrm>
          <a:prstGeom prst="rect">
            <a:avLst/>
          </a:prstGeom>
          <a:noFill/>
        </p:spPr>
        <p:txBody>
          <a:bodyPr wrap="none" rtlCol="0">
            <a:spAutoFit/>
          </a:bodyPr>
          <a:lstStyle/>
          <a:p>
            <a:r>
              <a:rPr lang="fr-CA" sz="1600" dirty="0"/>
              <a:t>Maternelle Vincent Auriol, XIIIe arrondissement, Paris</a:t>
            </a:r>
          </a:p>
        </p:txBody>
      </p:sp>
      <p:pic>
        <p:nvPicPr>
          <p:cNvPr id="15" name="Image 14" descr="Une image contenant extérieur&#10;&#10;Description générée automatiquement">
            <a:extLst>
              <a:ext uri="{FF2B5EF4-FFF2-40B4-BE49-F238E27FC236}">
                <a16:creationId xmlns:a16="http://schemas.microsoft.com/office/drawing/2014/main" id="{C84049B0-E1E8-453E-9EAA-AA163D922C01}"/>
              </a:ext>
            </a:extLst>
          </p:cNvPr>
          <p:cNvPicPr>
            <a:picLocks noChangeAspect="1"/>
          </p:cNvPicPr>
          <p:nvPr/>
        </p:nvPicPr>
        <p:blipFill rotWithShape="1">
          <a:blip r:embed="rId4">
            <a:extLst>
              <a:ext uri="{28A0092B-C50C-407E-A947-70E740481C1C}">
                <a14:useLocalDpi xmlns:a14="http://schemas.microsoft.com/office/drawing/2010/main" val="0"/>
              </a:ext>
            </a:extLst>
          </a:blip>
          <a:srcRect l="17500" t="10728" r="27000" b="8674"/>
          <a:stretch/>
        </p:blipFill>
        <p:spPr>
          <a:xfrm>
            <a:off x="9624392" y="1965594"/>
            <a:ext cx="2161084" cy="3925107"/>
          </a:xfrm>
          <a:prstGeom prst="rect">
            <a:avLst/>
          </a:prstGeom>
        </p:spPr>
      </p:pic>
      <p:sp>
        <p:nvSpPr>
          <p:cNvPr id="17" name="ZoneTexte 16">
            <a:extLst>
              <a:ext uri="{FF2B5EF4-FFF2-40B4-BE49-F238E27FC236}">
                <a16:creationId xmlns:a16="http://schemas.microsoft.com/office/drawing/2014/main" id="{1EB7DF1E-7EEF-4E3B-991F-28DEDD1FED15}"/>
              </a:ext>
            </a:extLst>
          </p:cNvPr>
          <p:cNvSpPr txBox="1"/>
          <p:nvPr/>
        </p:nvSpPr>
        <p:spPr>
          <a:xfrm>
            <a:off x="7176120" y="6046538"/>
            <a:ext cx="1865389" cy="369332"/>
          </a:xfrm>
          <a:prstGeom prst="rect">
            <a:avLst/>
          </a:prstGeom>
          <a:noFill/>
        </p:spPr>
        <p:txBody>
          <a:bodyPr wrap="square">
            <a:spAutoFit/>
          </a:bodyPr>
          <a:lstStyle/>
          <a:p>
            <a:r>
              <a:rPr lang="fr-CA" dirty="0"/>
              <a:t>LA Architectures</a:t>
            </a:r>
          </a:p>
        </p:txBody>
      </p:sp>
    </p:spTree>
    <p:extLst>
      <p:ext uri="{BB962C8B-B14F-4D97-AF65-F5344CB8AC3E}">
        <p14:creationId xmlns:p14="http://schemas.microsoft.com/office/powerpoint/2010/main" val="1023883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iel, bâtiment, extérieur, grand&#10;&#10;Description générée automatiquement">
            <a:extLst>
              <a:ext uri="{FF2B5EF4-FFF2-40B4-BE49-F238E27FC236}">
                <a16:creationId xmlns:a16="http://schemas.microsoft.com/office/drawing/2014/main" id="{12AABA94-8C95-4AC9-8239-F930B4DC7064}"/>
              </a:ext>
            </a:extLst>
          </p:cNvPr>
          <p:cNvPicPr>
            <a:picLocks noChangeAspect="1"/>
          </p:cNvPicPr>
          <p:nvPr/>
        </p:nvPicPr>
        <p:blipFill rotWithShape="1">
          <a:blip r:embed="rId2">
            <a:extLst>
              <a:ext uri="{28A0092B-C50C-407E-A947-70E740481C1C}">
                <a14:useLocalDpi xmlns:a14="http://schemas.microsoft.com/office/drawing/2010/main" val="0"/>
              </a:ext>
            </a:extLst>
          </a:blip>
          <a:srcRect l="16510" r="14953"/>
          <a:stretch/>
        </p:blipFill>
        <p:spPr>
          <a:xfrm>
            <a:off x="5388385" y="148574"/>
            <a:ext cx="6803615" cy="6255896"/>
          </a:xfrm>
          <a:prstGeom prst="rect">
            <a:avLst/>
          </a:prstGeom>
        </p:spPr>
      </p:pic>
      <p:sp>
        <p:nvSpPr>
          <p:cNvPr id="2" name="Titre 1">
            <a:extLst>
              <a:ext uri="{FF2B5EF4-FFF2-40B4-BE49-F238E27FC236}">
                <a16:creationId xmlns:a16="http://schemas.microsoft.com/office/drawing/2014/main" id="{8284505F-F1F8-4333-993B-06468F66F058}"/>
              </a:ext>
            </a:extLst>
          </p:cNvPr>
          <p:cNvSpPr>
            <a:spLocks noGrp="1"/>
          </p:cNvSpPr>
          <p:nvPr>
            <p:ph type="title"/>
          </p:nvPr>
        </p:nvSpPr>
        <p:spPr>
          <a:xfrm>
            <a:off x="0" y="337232"/>
            <a:ext cx="11784632" cy="687610"/>
          </a:xfrm>
          <a:solidFill>
            <a:schemeClr val="bg1">
              <a:lumMod val="95000"/>
              <a:alpha val="35000"/>
            </a:schemeClr>
          </a:solidFill>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sz="4400" dirty="0"/>
          </a:p>
        </p:txBody>
      </p:sp>
      <p:sp>
        <p:nvSpPr>
          <p:cNvPr id="15" name="ZoneTexte 14">
            <a:extLst>
              <a:ext uri="{FF2B5EF4-FFF2-40B4-BE49-F238E27FC236}">
                <a16:creationId xmlns:a16="http://schemas.microsoft.com/office/drawing/2014/main" id="{4CA9DC76-39BB-4D9F-9BDE-A77B8903F74D}"/>
              </a:ext>
            </a:extLst>
          </p:cNvPr>
          <p:cNvSpPr txBox="1"/>
          <p:nvPr/>
        </p:nvSpPr>
        <p:spPr>
          <a:xfrm>
            <a:off x="5578822" y="1203836"/>
            <a:ext cx="1836740" cy="1015663"/>
          </a:xfrm>
          <a:prstGeom prst="rect">
            <a:avLst/>
          </a:prstGeom>
          <a:noFill/>
        </p:spPr>
        <p:txBody>
          <a:bodyPr wrap="square">
            <a:spAutoFit/>
          </a:bodyPr>
          <a:lstStyle/>
          <a:p>
            <a:r>
              <a:rPr lang="fr-CA" sz="2000" dirty="0"/>
              <a:t>Revêtement en bardeaux de cèdre</a:t>
            </a:r>
          </a:p>
        </p:txBody>
      </p:sp>
      <p:pic>
        <p:nvPicPr>
          <p:cNvPr id="8" name="Image 7" descr="Une image contenant ciel, extérieur, jour&#10;&#10;Description générée automatiquement">
            <a:extLst>
              <a:ext uri="{FF2B5EF4-FFF2-40B4-BE49-F238E27FC236}">
                <a16:creationId xmlns:a16="http://schemas.microsoft.com/office/drawing/2014/main" id="{82BAD27D-C78D-4306-83F8-AEB40873CF42}"/>
              </a:ext>
            </a:extLst>
          </p:cNvPr>
          <p:cNvPicPr>
            <a:picLocks noChangeAspect="1"/>
          </p:cNvPicPr>
          <p:nvPr/>
        </p:nvPicPr>
        <p:blipFill rotWithShape="1">
          <a:blip r:embed="rId3">
            <a:extLst>
              <a:ext uri="{28A0092B-C50C-407E-A947-70E740481C1C}">
                <a14:useLocalDpi xmlns:a14="http://schemas.microsoft.com/office/drawing/2010/main" val="0"/>
              </a:ext>
            </a:extLst>
          </a:blip>
          <a:srcRect t="28110" b="2902"/>
          <a:stretch/>
        </p:blipFill>
        <p:spPr>
          <a:xfrm>
            <a:off x="0" y="1638854"/>
            <a:ext cx="5071144" cy="5247653"/>
          </a:xfrm>
          <a:prstGeom prst="rect">
            <a:avLst/>
          </a:prstGeom>
        </p:spPr>
      </p:pic>
      <p:sp>
        <p:nvSpPr>
          <p:cNvPr id="9" name="ZoneTexte 8">
            <a:extLst>
              <a:ext uri="{FF2B5EF4-FFF2-40B4-BE49-F238E27FC236}">
                <a16:creationId xmlns:a16="http://schemas.microsoft.com/office/drawing/2014/main" id="{D02DD22E-5D37-4D68-BDBC-3EC9F80EB37B}"/>
              </a:ext>
            </a:extLst>
          </p:cNvPr>
          <p:cNvSpPr txBox="1"/>
          <p:nvPr/>
        </p:nvSpPr>
        <p:spPr>
          <a:xfrm>
            <a:off x="5442144" y="6340094"/>
            <a:ext cx="3183757" cy="369332"/>
          </a:xfrm>
          <a:prstGeom prst="rect">
            <a:avLst/>
          </a:prstGeom>
          <a:noFill/>
        </p:spPr>
        <p:txBody>
          <a:bodyPr wrap="none" rtlCol="0">
            <a:spAutoFit/>
          </a:bodyPr>
          <a:lstStyle/>
          <a:p>
            <a:r>
              <a:rPr lang="fr-CA" dirty="0"/>
              <a:t>Folkhem.se Suède, développeur</a:t>
            </a:r>
          </a:p>
        </p:txBody>
      </p:sp>
      <p:sp>
        <p:nvSpPr>
          <p:cNvPr id="12" name="ZoneTexte 11">
            <a:extLst>
              <a:ext uri="{FF2B5EF4-FFF2-40B4-BE49-F238E27FC236}">
                <a16:creationId xmlns:a16="http://schemas.microsoft.com/office/drawing/2014/main" id="{FD82EF9A-5D56-4C1B-9B03-ADDBA4137E8C}"/>
              </a:ext>
            </a:extLst>
          </p:cNvPr>
          <p:cNvSpPr txBox="1"/>
          <p:nvPr/>
        </p:nvSpPr>
        <p:spPr>
          <a:xfrm>
            <a:off x="220353" y="977796"/>
            <a:ext cx="5112087" cy="584775"/>
          </a:xfrm>
          <a:prstGeom prst="rect">
            <a:avLst/>
          </a:prstGeom>
          <a:noFill/>
        </p:spPr>
        <p:txBody>
          <a:bodyPr wrap="square">
            <a:spAutoFit/>
          </a:bodyPr>
          <a:lstStyle/>
          <a:p>
            <a:r>
              <a:rPr lang="fr-CA" sz="1600" b="1" dirty="0">
                <a:solidFill>
                  <a:srgbClr val="000000"/>
                </a:solidFill>
              </a:rPr>
              <a:t>Appartements </a:t>
            </a:r>
            <a:r>
              <a:rPr lang="fr-CA" sz="1600" b="1" i="0" dirty="0" err="1">
                <a:solidFill>
                  <a:srgbClr val="000000"/>
                </a:solidFill>
                <a:effectLst/>
              </a:rPr>
              <a:t>Strandparken</a:t>
            </a:r>
            <a:r>
              <a:rPr lang="fr-CA" sz="1400" b="0" i="0" dirty="0">
                <a:solidFill>
                  <a:srgbClr val="000000"/>
                </a:solidFill>
                <a:effectLst/>
              </a:rPr>
              <a:t>, Suède, </a:t>
            </a:r>
            <a:r>
              <a:rPr lang="fr-CA" sz="1600" b="1" i="0" dirty="0" err="1">
                <a:solidFill>
                  <a:srgbClr val="000000"/>
                </a:solidFill>
                <a:effectLst/>
              </a:rPr>
              <a:t>Wingardh</a:t>
            </a:r>
            <a:r>
              <a:rPr lang="fr-CA" sz="1600" b="1" i="0" dirty="0">
                <a:solidFill>
                  <a:srgbClr val="000000"/>
                </a:solidFill>
                <a:effectLst/>
              </a:rPr>
              <a:t>, architectes</a:t>
            </a:r>
          </a:p>
          <a:p>
            <a:r>
              <a:rPr lang="fr-CA" sz="1600" dirty="0">
                <a:solidFill>
                  <a:srgbClr val="000000"/>
                </a:solidFill>
              </a:rPr>
              <a:t>8 étages, 1</a:t>
            </a:r>
            <a:r>
              <a:rPr lang="fr-CA" sz="1600" baseline="30000" dirty="0">
                <a:solidFill>
                  <a:srgbClr val="000000"/>
                </a:solidFill>
              </a:rPr>
              <a:t>er</a:t>
            </a:r>
            <a:r>
              <a:rPr lang="fr-CA" sz="1600" dirty="0">
                <a:solidFill>
                  <a:srgbClr val="000000"/>
                </a:solidFill>
              </a:rPr>
              <a:t> de 4, structure en bois</a:t>
            </a:r>
            <a:endParaRPr lang="fr-CA" sz="1600" dirty="0"/>
          </a:p>
        </p:txBody>
      </p:sp>
    </p:spTree>
    <p:extLst>
      <p:ext uri="{BB962C8B-B14F-4D97-AF65-F5344CB8AC3E}">
        <p14:creationId xmlns:p14="http://schemas.microsoft.com/office/powerpoint/2010/main" val="3744948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8F1D9-1DCB-4F3C-BE70-03768C09CEDA}"/>
              </a:ext>
            </a:extLst>
          </p:cNvPr>
          <p:cNvSpPr>
            <a:spLocks noGrp="1"/>
          </p:cNvSpPr>
          <p:nvPr>
            <p:ph type="title"/>
          </p:nvPr>
        </p:nvSpPr>
        <p:spPr>
          <a:xfrm>
            <a:off x="479376" y="177416"/>
            <a:ext cx="10908291"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7" name="Image 6" descr="Une image contenant ciel, extérieur, bâtiment, immeuble résidentiel&#10;&#10;Description générée automatiquement">
            <a:extLst>
              <a:ext uri="{FF2B5EF4-FFF2-40B4-BE49-F238E27FC236}">
                <a16:creationId xmlns:a16="http://schemas.microsoft.com/office/drawing/2014/main" id="{FCAF0DC5-0CA9-464F-A6EE-616024F8B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20" y="1052736"/>
            <a:ext cx="6705580" cy="4279379"/>
          </a:xfrm>
          <a:prstGeom prst="rect">
            <a:avLst/>
          </a:prstGeom>
        </p:spPr>
      </p:pic>
      <p:sp>
        <p:nvSpPr>
          <p:cNvPr id="9" name="ZoneTexte 8">
            <a:extLst>
              <a:ext uri="{FF2B5EF4-FFF2-40B4-BE49-F238E27FC236}">
                <a16:creationId xmlns:a16="http://schemas.microsoft.com/office/drawing/2014/main" id="{B28B5487-099D-49FA-B4A7-FB2D999EDE9C}"/>
              </a:ext>
            </a:extLst>
          </p:cNvPr>
          <p:cNvSpPr txBox="1"/>
          <p:nvPr/>
        </p:nvSpPr>
        <p:spPr>
          <a:xfrm>
            <a:off x="6456040" y="5519825"/>
            <a:ext cx="6097656" cy="523220"/>
          </a:xfrm>
          <a:prstGeom prst="rect">
            <a:avLst/>
          </a:prstGeom>
          <a:noFill/>
        </p:spPr>
        <p:txBody>
          <a:bodyPr wrap="square">
            <a:spAutoFit/>
          </a:bodyPr>
          <a:lstStyle/>
          <a:p>
            <a:r>
              <a:rPr lang="fr-CA" sz="1400" b="1" i="0" dirty="0">
                <a:solidFill>
                  <a:srgbClr val="4D4D4D"/>
                </a:solidFill>
                <a:effectLst/>
              </a:rPr>
              <a:t>Architect</a:t>
            </a:r>
            <a:r>
              <a:rPr lang="fr-CA" sz="1400" b="0" i="0" dirty="0">
                <a:solidFill>
                  <a:srgbClr val="4D4D4D"/>
                </a:solidFill>
                <a:effectLst/>
              </a:rPr>
              <a:t>: </a:t>
            </a:r>
            <a:r>
              <a:rPr lang="fr-CA" sz="1400" b="0" i="0" dirty="0" err="1">
                <a:solidFill>
                  <a:srgbClr val="4D4D4D"/>
                </a:solidFill>
                <a:effectLst/>
              </a:rPr>
              <a:t>Winell</a:t>
            </a:r>
            <a:r>
              <a:rPr lang="fr-CA" sz="1400" b="0" i="0" dirty="0">
                <a:solidFill>
                  <a:srgbClr val="4D4D4D"/>
                </a:solidFill>
                <a:effectLst/>
              </a:rPr>
              <a:t> &amp; </a:t>
            </a:r>
            <a:r>
              <a:rPr lang="fr-CA" sz="1400" b="0" i="0" dirty="0" err="1">
                <a:solidFill>
                  <a:srgbClr val="4D4D4D"/>
                </a:solidFill>
                <a:effectLst/>
              </a:rPr>
              <a:t>Jern</a:t>
            </a:r>
            <a:r>
              <a:rPr lang="fr-CA" sz="1400" b="0" i="0" dirty="0">
                <a:solidFill>
                  <a:srgbClr val="4D4D4D"/>
                </a:solidFill>
                <a:effectLst/>
              </a:rPr>
              <a:t> </a:t>
            </a:r>
            <a:r>
              <a:rPr lang="fr-CA" sz="1400" b="0" i="0" dirty="0" err="1">
                <a:solidFill>
                  <a:srgbClr val="4D4D4D"/>
                </a:solidFill>
                <a:effectLst/>
              </a:rPr>
              <a:t>Arkitekter</a:t>
            </a:r>
            <a:r>
              <a:rPr lang="fr-CA" sz="1400" b="0" i="0" dirty="0">
                <a:solidFill>
                  <a:srgbClr val="4D4D4D"/>
                </a:solidFill>
                <a:effectLst/>
              </a:rPr>
              <a:t>, </a:t>
            </a:r>
            <a:r>
              <a:rPr lang="fr-CA" sz="1400" b="0" i="0" dirty="0" err="1">
                <a:solidFill>
                  <a:srgbClr val="4D4D4D"/>
                </a:solidFill>
                <a:effectLst/>
              </a:rPr>
              <a:t>Konstruktör</a:t>
            </a:r>
            <a:r>
              <a:rPr lang="fr-CA" sz="1400" b="0" i="0" dirty="0">
                <a:solidFill>
                  <a:srgbClr val="4D4D4D"/>
                </a:solidFill>
                <a:effectLst/>
              </a:rPr>
              <a:t> </a:t>
            </a:r>
            <a:r>
              <a:rPr lang="fr-CA" sz="1400" b="0" i="0" dirty="0" err="1">
                <a:solidFill>
                  <a:srgbClr val="4D4D4D"/>
                </a:solidFill>
                <a:effectLst/>
              </a:rPr>
              <a:t>Gärderup</a:t>
            </a:r>
            <a:r>
              <a:rPr lang="fr-CA" sz="1400" b="0" i="0" dirty="0">
                <a:solidFill>
                  <a:srgbClr val="4D4D4D"/>
                </a:solidFill>
                <a:effectLst/>
              </a:rPr>
              <a:t> </a:t>
            </a:r>
            <a:r>
              <a:rPr lang="fr-CA" sz="1400" b="0" i="0" dirty="0" err="1">
                <a:solidFill>
                  <a:srgbClr val="4D4D4D"/>
                </a:solidFill>
                <a:effectLst/>
              </a:rPr>
              <a:t>Byggkonstruktion</a:t>
            </a:r>
            <a:r>
              <a:rPr lang="fr-CA" sz="1400" b="0" i="0" dirty="0">
                <a:solidFill>
                  <a:srgbClr val="4D4D4D"/>
                </a:solidFill>
                <a:effectLst/>
              </a:rPr>
              <a:t> AB, </a:t>
            </a:r>
            <a:r>
              <a:rPr lang="fr-CA" sz="1400" b="1" i="0" dirty="0">
                <a:solidFill>
                  <a:srgbClr val="4D4D4D"/>
                </a:solidFill>
                <a:effectLst/>
              </a:rPr>
              <a:t>Frame provider</a:t>
            </a:r>
            <a:r>
              <a:rPr lang="fr-CA" sz="1400" b="0" i="0" dirty="0">
                <a:solidFill>
                  <a:srgbClr val="4D4D4D"/>
                </a:solidFill>
                <a:effectLst/>
              </a:rPr>
              <a:t>: </a:t>
            </a:r>
            <a:r>
              <a:rPr lang="fr-CA" sz="1400" b="0" i="0" dirty="0" err="1">
                <a:solidFill>
                  <a:srgbClr val="4D4D4D"/>
                </a:solidFill>
                <a:effectLst/>
              </a:rPr>
              <a:t>Martinsons</a:t>
            </a:r>
            <a:r>
              <a:rPr lang="fr-CA" sz="1400" b="0" i="0" dirty="0">
                <a:solidFill>
                  <a:srgbClr val="4D4D4D"/>
                </a:solidFill>
                <a:effectLst/>
              </a:rPr>
              <a:t> </a:t>
            </a:r>
            <a:r>
              <a:rPr lang="fr-CA" sz="1400" b="0" i="0" dirty="0" err="1">
                <a:solidFill>
                  <a:srgbClr val="4D4D4D"/>
                </a:solidFill>
                <a:effectLst/>
              </a:rPr>
              <a:t>Byggsystem</a:t>
            </a:r>
            <a:endParaRPr lang="fr-CA" sz="1400" dirty="0"/>
          </a:p>
        </p:txBody>
      </p:sp>
      <p:pic>
        <p:nvPicPr>
          <p:cNvPr id="11" name="Image 10" descr="Une image contenant ciel, extérieur, immeuble résidentiel&#10;&#10;Description générée automatiquement">
            <a:extLst>
              <a:ext uri="{FF2B5EF4-FFF2-40B4-BE49-F238E27FC236}">
                <a16:creationId xmlns:a16="http://schemas.microsoft.com/office/drawing/2014/main" id="{7D659F0C-1CA9-4331-B56E-16EFFDF89337}"/>
              </a:ext>
            </a:extLst>
          </p:cNvPr>
          <p:cNvPicPr>
            <a:picLocks noChangeAspect="1"/>
          </p:cNvPicPr>
          <p:nvPr/>
        </p:nvPicPr>
        <p:blipFill rotWithShape="1">
          <a:blip r:embed="rId3">
            <a:extLst>
              <a:ext uri="{28A0092B-C50C-407E-A947-70E740481C1C}">
                <a14:useLocalDpi xmlns:a14="http://schemas.microsoft.com/office/drawing/2010/main" val="0"/>
              </a:ext>
            </a:extLst>
          </a:blip>
          <a:srcRect t="11297"/>
          <a:stretch/>
        </p:blipFill>
        <p:spPr>
          <a:xfrm>
            <a:off x="110500" y="1052736"/>
            <a:ext cx="5143500" cy="4562409"/>
          </a:xfrm>
          <a:prstGeom prst="rect">
            <a:avLst/>
          </a:prstGeom>
        </p:spPr>
      </p:pic>
      <p:sp>
        <p:nvSpPr>
          <p:cNvPr id="12" name="ZoneTexte 11">
            <a:extLst>
              <a:ext uri="{FF2B5EF4-FFF2-40B4-BE49-F238E27FC236}">
                <a16:creationId xmlns:a16="http://schemas.microsoft.com/office/drawing/2014/main" id="{677DD517-EDB6-441E-9C70-1C09A1161A30}"/>
              </a:ext>
            </a:extLst>
          </p:cNvPr>
          <p:cNvSpPr txBox="1"/>
          <p:nvPr/>
        </p:nvSpPr>
        <p:spPr>
          <a:xfrm>
            <a:off x="1559496" y="5789032"/>
            <a:ext cx="302433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4F4F4F"/>
                </a:solidFill>
                <a:effectLst/>
                <a:uLnTx/>
                <a:uFillTx/>
                <a:latin typeface="Calibri" panose="020F0502020204030204"/>
                <a:ea typeface="+mn-ea"/>
                <a:cs typeface="+mn-cs"/>
              </a:rPr>
              <a:t>Architectes: Allen Camp, Londres</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283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8EE98B-C627-4909-AFB7-A684D1D0295D}"/>
              </a:ext>
            </a:extLst>
          </p:cNvPr>
          <p:cNvSpPr>
            <a:spLocks noGrp="1"/>
          </p:cNvSpPr>
          <p:nvPr>
            <p:ph type="title"/>
          </p:nvPr>
        </p:nvSpPr>
        <p:spPr>
          <a:xfrm>
            <a:off x="497838" y="344970"/>
            <a:ext cx="10908291"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pic>
        <p:nvPicPr>
          <p:cNvPr id="9" name="Image 8" descr="Une image contenant ciel, extérieur, bâtiment, cité&#10;&#10;Description générée automatiquement">
            <a:extLst>
              <a:ext uri="{FF2B5EF4-FFF2-40B4-BE49-F238E27FC236}">
                <a16:creationId xmlns:a16="http://schemas.microsoft.com/office/drawing/2014/main" id="{98A20AAC-88A3-47BA-8C67-90E9F6436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3419" y="1003751"/>
            <a:ext cx="6028581" cy="3847331"/>
          </a:xfrm>
          <a:prstGeom prst="rect">
            <a:avLst/>
          </a:prstGeom>
        </p:spPr>
      </p:pic>
      <p:sp>
        <p:nvSpPr>
          <p:cNvPr id="11" name="ZoneTexte 10">
            <a:extLst>
              <a:ext uri="{FF2B5EF4-FFF2-40B4-BE49-F238E27FC236}">
                <a16:creationId xmlns:a16="http://schemas.microsoft.com/office/drawing/2014/main" id="{DBAFCD48-4875-46AE-BBF1-743B0A1D08F2}"/>
              </a:ext>
            </a:extLst>
          </p:cNvPr>
          <p:cNvSpPr txBox="1"/>
          <p:nvPr/>
        </p:nvSpPr>
        <p:spPr>
          <a:xfrm>
            <a:off x="6459047" y="5142820"/>
            <a:ext cx="5437324" cy="861774"/>
          </a:xfrm>
          <a:prstGeom prst="rect">
            <a:avLst/>
          </a:prstGeom>
          <a:noFill/>
        </p:spPr>
        <p:txBody>
          <a:bodyPr wrap="square">
            <a:spAutoFit/>
          </a:bodyPr>
          <a:lstStyle/>
          <a:p>
            <a:r>
              <a:rPr lang="fr-CA" sz="1600" dirty="0"/>
              <a:t>École d’architecture à </a:t>
            </a:r>
            <a:r>
              <a:rPr lang="fr-CA" sz="1600" dirty="0" err="1"/>
              <a:t>Umea</a:t>
            </a:r>
            <a:r>
              <a:rPr lang="fr-CA" sz="1600" dirty="0"/>
              <a:t>, Suède</a:t>
            </a:r>
          </a:p>
          <a:p>
            <a:r>
              <a:rPr lang="fr-CA" sz="1600" dirty="0"/>
              <a:t>Architectes: </a:t>
            </a:r>
            <a:r>
              <a:rPr lang="fr-CA" b="1" dirty="0"/>
              <a:t>Henning Larsen, White architecture </a:t>
            </a:r>
            <a:r>
              <a:rPr lang="fr-CA" sz="1600" dirty="0"/>
              <a:t>et </a:t>
            </a:r>
            <a:r>
              <a:rPr lang="fr-CA" sz="1600" b="1" dirty="0"/>
              <a:t>Lennart </a:t>
            </a:r>
            <a:r>
              <a:rPr lang="fr-CA" sz="1600" b="1" dirty="0" err="1"/>
              <a:t>Sjögren</a:t>
            </a:r>
            <a:endParaRPr lang="fr-CA" sz="1600" b="1" dirty="0"/>
          </a:p>
        </p:txBody>
      </p:sp>
      <p:pic>
        <p:nvPicPr>
          <p:cNvPr id="4" name="Image 3">
            <a:extLst>
              <a:ext uri="{FF2B5EF4-FFF2-40B4-BE49-F238E27FC236}">
                <a16:creationId xmlns:a16="http://schemas.microsoft.com/office/drawing/2014/main" id="{5A4B1104-EC84-4F3B-ADC4-649B31BF317C}"/>
              </a:ext>
            </a:extLst>
          </p:cNvPr>
          <p:cNvPicPr>
            <a:picLocks noChangeAspect="1"/>
          </p:cNvPicPr>
          <p:nvPr/>
        </p:nvPicPr>
        <p:blipFill>
          <a:blip r:embed="rId3"/>
          <a:stretch>
            <a:fillRect/>
          </a:stretch>
        </p:blipFill>
        <p:spPr>
          <a:xfrm>
            <a:off x="10604" y="1032580"/>
            <a:ext cx="5973009" cy="4648849"/>
          </a:xfrm>
          <a:prstGeom prst="rect">
            <a:avLst/>
          </a:prstGeom>
        </p:spPr>
      </p:pic>
    </p:spTree>
    <p:extLst>
      <p:ext uri="{BB962C8B-B14F-4D97-AF65-F5344CB8AC3E}">
        <p14:creationId xmlns:p14="http://schemas.microsoft.com/office/powerpoint/2010/main" val="210576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7D6590-AF78-40B1-835C-25AF82E15704}"/>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Extraits du CCQ pertinents*</a:t>
            </a:r>
            <a:endParaRPr lang="fr-CA" dirty="0"/>
          </a:p>
        </p:txBody>
      </p:sp>
      <p:pic>
        <p:nvPicPr>
          <p:cNvPr id="7" name="Image 6">
            <a:extLst>
              <a:ext uri="{FF2B5EF4-FFF2-40B4-BE49-F238E27FC236}">
                <a16:creationId xmlns:a16="http://schemas.microsoft.com/office/drawing/2014/main" id="{C23822B2-B9AA-43F9-A95E-34C57C6ABAC9}"/>
              </a:ext>
            </a:extLst>
          </p:cNvPr>
          <p:cNvPicPr>
            <a:picLocks noChangeAspect="1"/>
          </p:cNvPicPr>
          <p:nvPr/>
        </p:nvPicPr>
        <p:blipFill rotWithShape="1">
          <a:blip r:embed="rId2"/>
          <a:srcRect t="5961"/>
          <a:stretch/>
        </p:blipFill>
        <p:spPr>
          <a:xfrm>
            <a:off x="9348610" y="3429000"/>
            <a:ext cx="2253633" cy="2745339"/>
          </a:xfrm>
          <a:prstGeom prst="rect">
            <a:avLst/>
          </a:prstGeom>
        </p:spPr>
      </p:pic>
      <p:sp>
        <p:nvSpPr>
          <p:cNvPr id="9" name="ZoneTexte 8">
            <a:extLst>
              <a:ext uri="{FF2B5EF4-FFF2-40B4-BE49-F238E27FC236}">
                <a16:creationId xmlns:a16="http://schemas.microsoft.com/office/drawing/2014/main" id="{1A62305F-5E80-414B-A09C-D04B82F4971C}"/>
              </a:ext>
            </a:extLst>
          </p:cNvPr>
          <p:cNvSpPr txBox="1"/>
          <p:nvPr/>
        </p:nvSpPr>
        <p:spPr>
          <a:xfrm>
            <a:off x="5801989" y="3920480"/>
            <a:ext cx="3546621" cy="1169551"/>
          </a:xfrm>
          <a:prstGeom prst="rect">
            <a:avLst/>
          </a:prstGeom>
          <a:noFill/>
        </p:spPr>
        <p:txBody>
          <a:bodyPr wrap="square">
            <a:spAutoFit/>
          </a:bodyPr>
          <a:lstStyle/>
          <a:p>
            <a:r>
              <a:rPr lang="fr-CA" sz="1400" b="1" i="0" u="none" strike="noStrike" baseline="0" dirty="0">
                <a:solidFill>
                  <a:srgbClr val="000000"/>
                </a:solidFill>
              </a:rPr>
              <a:t>Le revêtement extérieur doit être en matériaux incombustibles </a:t>
            </a:r>
            <a:r>
              <a:rPr lang="fr-CA" sz="1400" b="0" i="0" u="none" strike="noStrike" baseline="0" dirty="0">
                <a:solidFill>
                  <a:srgbClr val="000000"/>
                </a:solidFill>
              </a:rPr>
              <a:t>ou doit satisfaire aux exigences de l’article 3.1.5.5 du Code lorsque soumis à l’essai conformément à la norme CAN/ULC S134. </a:t>
            </a:r>
          </a:p>
        </p:txBody>
      </p:sp>
      <p:sp>
        <p:nvSpPr>
          <p:cNvPr id="14" name="ZoneTexte 13">
            <a:extLst>
              <a:ext uri="{FF2B5EF4-FFF2-40B4-BE49-F238E27FC236}">
                <a16:creationId xmlns:a16="http://schemas.microsoft.com/office/drawing/2014/main" id="{FB38BAB7-D5CD-47F5-829E-904848B11F29}"/>
              </a:ext>
            </a:extLst>
          </p:cNvPr>
          <p:cNvSpPr txBox="1"/>
          <p:nvPr/>
        </p:nvSpPr>
        <p:spPr>
          <a:xfrm>
            <a:off x="330649" y="1149169"/>
            <a:ext cx="5333277" cy="4031873"/>
          </a:xfrm>
          <a:prstGeom prst="rect">
            <a:avLst/>
          </a:prstGeom>
          <a:noFill/>
        </p:spPr>
        <p:txBody>
          <a:bodyPr wrap="square" rtlCol="0">
            <a:spAutoFit/>
          </a:bodyPr>
          <a:lstStyle/>
          <a:p>
            <a:r>
              <a:rPr lang="fr-CA" sz="1400" b="1" dirty="0"/>
              <a:t>Exemples de bâtiments pouvant être de construction combustible selon la sous-section 3.2.2 du CCQ 2010:</a:t>
            </a:r>
          </a:p>
          <a:p>
            <a:endParaRPr lang="fr-CA" sz="1200" dirty="0"/>
          </a:p>
          <a:p>
            <a:r>
              <a:rPr lang="fr-CA" sz="1200" dirty="0"/>
              <a:t>Salle de spectacles, cinéma (A1), </a:t>
            </a:r>
          </a:p>
          <a:p>
            <a:r>
              <a:rPr lang="fr-CA" sz="1200" dirty="0"/>
              <a:t>3.2.2.22: 1 étage, pas giclé, max. 300 pers. DRF 45 min. si </a:t>
            </a:r>
            <a:r>
              <a:rPr lang="fr-CA" sz="1200" dirty="0" err="1"/>
              <a:t>comb</a:t>
            </a:r>
            <a:r>
              <a:rPr lang="fr-CA" sz="1200" dirty="0"/>
              <a:t>.</a:t>
            </a:r>
          </a:p>
          <a:p>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Salle communautaire, galerie d’art, restaurant, bibliothèque, (A2),</a:t>
            </a:r>
            <a:r>
              <a:rPr kumimoji="0" lang="fr-CA" sz="1200" b="0" i="0" u="none" strike="noStrike" kern="1200" cap="none" spc="0" normalizeH="0" baseline="0" noProof="0" dirty="0">
                <a:ln>
                  <a:noFill/>
                </a:ln>
                <a:solidFill>
                  <a:prstClr val="black"/>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ea typeface="+mn-ea"/>
                <a:cs typeface="+mn-cs"/>
              </a:rPr>
              <a:t>3.2.2.25:</a:t>
            </a:r>
            <a:r>
              <a:rPr lang="fr-CA" sz="1200" dirty="0"/>
              <a:t> 2 étages, pas giclé, sur deux rues, 1000 m2.</a:t>
            </a:r>
            <a:r>
              <a:rPr kumimoji="0" lang="fr-CA" sz="1200" b="0" i="0" u="none" strike="noStrike" kern="1200" cap="none" spc="0" normalizeH="0" baseline="0" noProof="0" dirty="0">
                <a:ln>
                  <a:noFill/>
                </a:ln>
                <a:solidFill>
                  <a:prstClr val="black"/>
                </a:solidFill>
                <a:effectLst/>
                <a:uLnTx/>
                <a:uFillTx/>
                <a:ea typeface="+mn-ea"/>
                <a:cs typeface="+mn-cs"/>
              </a:rPr>
              <a:t> DRF 45 min. si </a:t>
            </a:r>
            <a:r>
              <a:rPr kumimoji="0" lang="fr-CA" sz="1200" b="0" i="0" u="none" strike="noStrike" kern="1200" cap="none" spc="0" normalizeH="0" baseline="0" noProof="0" dirty="0" err="1">
                <a:ln>
                  <a:noFill/>
                </a:ln>
                <a:solidFill>
                  <a:prstClr val="black"/>
                </a:solidFill>
                <a:effectLst/>
                <a:uLnTx/>
                <a:uFillTx/>
                <a:ea typeface="+mn-ea"/>
                <a:cs typeface="+mn-cs"/>
              </a:rPr>
              <a:t>comb</a:t>
            </a:r>
            <a:r>
              <a:rPr kumimoji="0" lang="fr-CA" sz="1200" b="0" i="0" u="none" strike="noStrike" kern="1200" cap="none" spc="0" normalizeH="0" baseline="0" noProof="0" dirty="0">
                <a:ln>
                  <a:noFill/>
                </a:ln>
                <a:solidFill>
                  <a:prstClr val="black"/>
                </a:solidFill>
                <a:effectLst/>
                <a:uLnTx/>
                <a:uFillTx/>
                <a:ea typeface="+mn-ea"/>
                <a:cs typeface="+mn-cs"/>
              </a:rPr>
              <a:t>.</a:t>
            </a:r>
            <a:r>
              <a:rPr lang="fr-CA"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3.2.2.27: 2 étages, giclé, au plus 600 m2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Appartements, hôtel </a:t>
            </a:r>
            <a:r>
              <a:rPr kumimoji="0" lang="fr-CA" sz="1200" b="0" i="0" u="none" strike="noStrike" kern="1200" cap="none" spc="0" normalizeH="0" baseline="0" noProof="0" dirty="0">
                <a:ln>
                  <a:noFill/>
                </a:ln>
                <a:solidFill>
                  <a:prstClr val="black"/>
                </a:solidFill>
                <a:effectLst/>
                <a:uLnTx/>
                <a:uFillTx/>
                <a:ea typeface="+mn-ea"/>
                <a:cs typeface="+mn-cs"/>
              </a:rPr>
              <a:t>couvent</a:t>
            </a:r>
            <a:r>
              <a:rPr lang="fr-CA" sz="1200" dirty="0"/>
              <a:t>, </a:t>
            </a:r>
            <a:r>
              <a:rPr kumimoji="0" lang="fr-CA" sz="1200" b="0" i="0" u="none" strike="noStrike" kern="1200" cap="none" spc="0" normalizeH="0" baseline="0" noProof="0" dirty="0">
                <a:ln>
                  <a:noFill/>
                </a:ln>
                <a:solidFill>
                  <a:prstClr val="black"/>
                </a:solidFill>
                <a:effectLst/>
                <a:uLnTx/>
                <a:uFillTx/>
                <a:ea typeface="+mn-ea"/>
                <a:cs typeface="+mn-cs"/>
              </a:rPr>
              <a:t>(C), </a:t>
            </a: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3.2.2.50:  4 étages, giclé, 1800 m2, DRF 1h</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3.2.2.52: 3 étages, pas giclé, sur 2 rues, au plus 750 m2, DRF 45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Banque, bureaux, poste de police, (D),</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3.2.2.57: 4 étages, giclé, au plus 3600 m2, DRF 1h.</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3.2.2.59: 3 étages, pas giclé, sur 1 rue, 1600 m2, DRF 45 min. si </a:t>
            </a:r>
            <a:r>
              <a:rPr lang="fr-CA" sz="1200" dirty="0" err="1"/>
              <a:t>comb</a:t>
            </a:r>
            <a:r>
              <a:rPr lang="fr-CA"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Boutiques, magasins, salle d’exposition, supermarché, (E),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3.2.2.63: 4 étages, giclé, au plus 1800 m2, DRF 1h</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3.2.2.64: 3 étages, pas giclé, sur 1 rue, au plus 800 m2, DRF 45 min. </a:t>
            </a:r>
          </a:p>
        </p:txBody>
      </p:sp>
      <p:sp>
        <p:nvSpPr>
          <p:cNvPr id="20" name="ZoneTexte 19">
            <a:extLst>
              <a:ext uri="{FF2B5EF4-FFF2-40B4-BE49-F238E27FC236}">
                <a16:creationId xmlns:a16="http://schemas.microsoft.com/office/drawing/2014/main" id="{1E606E03-C6C4-4BA3-8055-88F48C46CAA1}"/>
              </a:ext>
            </a:extLst>
          </p:cNvPr>
          <p:cNvSpPr txBox="1"/>
          <p:nvPr/>
        </p:nvSpPr>
        <p:spPr>
          <a:xfrm>
            <a:off x="1559496" y="5319719"/>
            <a:ext cx="6440124" cy="1046440"/>
          </a:xfrm>
          <a:prstGeom prst="rect">
            <a:avLst/>
          </a:prstGeom>
          <a:noFill/>
          <a:ln w="28575">
            <a:solidFill>
              <a:schemeClr val="accent2"/>
            </a:solidFill>
          </a:ln>
        </p:spPr>
        <p:txBody>
          <a:bodyPr wrap="square" rtlCol="0">
            <a:spAutoFit/>
          </a:bodyPr>
          <a:lstStyle/>
          <a:p>
            <a:r>
              <a:rPr lang="fr-CA" sz="2000" dirty="0">
                <a:solidFill>
                  <a:srgbClr val="00B050"/>
                </a:solidFill>
                <a:latin typeface="Vijaya" panose="02020604020202020204" pitchFamily="18" charset="0"/>
                <a:cs typeface="Vijaya" panose="02020604020202020204" pitchFamily="18" charset="0"/>
              </a:rPr>
              <a:t>*Extraits </a:t>
            </a:r>
            <a:r>
              <a:rPr lang="fr-CA" sz="1400" dirty="0">
                <a:solidFill>
                  <a:schemeClr val="accent2">
                    <a:lumMod val="75000"/>
                  </a:schemeClr>
                </a:solidFill>
                <a:cs typeface="Vijaya" panose="02020604020202020204" pitchFamily="18" charset="0"/>
              </a:rPr>
              <a:t>présentés à titre indicatif seulement. Doivent être entre autres considérés:</a:t>
            </a:r>
          </a:p>
          <a:p>
            <a:pPr marL="285750" indent="-285750">
              <a:buFontTx/>
              <a:buChar char="-"/>
            </a:pPr>
            <a:r>
              <a:rPr lang="fr-CA" sz="1400" dirty="0">
                <a:solidFill>
                  <a:schemeClr val="accent2">
                    <a:lumMod val="75000"/>
                  </a:schemeClr>
                </a:solidFill>
                <a:cs typeface="Vijaya" panose="02020604020202020204" pitchFamily="18" charset="0"/>
              </a:rPr>
              <a:t>Tous les articles du CCQ pouvant s’avérer plus restrictifs;</a:t>
            </a:r>
          </a:p>
          <a:p>
            <a:pPr marL="285750" indent="-285750">
              <a:buFontTx/>
              <a:buChar char="-"/>
            </a:pPr>
            <a:r>
              <a:rPr lang="fr-CA" sz="1400" dirty="0">
                <a:solidFill>
                  <a:schemeClr val="accent2">
                    <a:lumMod val="75000"/>
                  </a:schemeClr>
                </a:solidFill>
                <a:cs typeface="Vijaya" panose="02020604020202020204" pitchFamily="18" charset="0"/>
              </a:rPr>
              <a:t>Tous les guides publiés par la RBQ ou toute autre autorité.</a:t>
            </a:r>
          </a:p>
          <a:p>
            <a:r>
              <a:rPr lang="fr-CA" sz="1400" dirty="0">
                <a:solidFill>
                  <a:schemeClr val="accent2">
                    <a:lumMod val="75000"/>
                  </a:schemeClr>
                </a:solidFill>
                <a:cs typeface="Vijaya" panose="02020604020202020204" pitchFamily="18" charset="0"/>
              </a:rPr>
              <a:t>Les règlementations municipales, les règlements sur les PIIA, les CCU</a:t>
            </a:r>
          </a:p>
        </p:txBody>
      </p:sp>
      <p:sp>
        <p:nvSpPr>
          <p:cNvPr id="23" name="ZoneTexte 22">
            <a:extLst>
              <a:ext uri="{FF2B5EF4-FFF2-40B4-BE49-F238E27FC236}">
                <a16:creationId xmlns:a16="http://schemas.microsoft.com/office/drawing/2014/main" id="{52C533DC-82F1-47E7-AB7F-64613B9762E2}"/>
              </a:ext>
            </a:extLst>
          </p:cNvPr>
          <p:cNvSpPr txBox="1"/>
          <p:nvPr/>
        </p:nvSpPr>
        <p:spPr>
          <a:xfrm>
            <a:off x="5730326" y="1044650"/>
            <a:ext cx="6270330" cy="22313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00B050"/>
                </a:solidFill>
                <a:effectLst/>
                <a:uLnTx/>
                <a:uFillTx/>
                <a:latin typeface="Vijaya" panose="02020604020202020204" pitchFamily="18" charset="0"/>
                <a:ea typeface="+mn-ea"/>
                <a:cs typeface="Vijaya" panose="02020604020202020204" pitchFamily="18" charset="0"/>
              </a:rPr>
              <a:t>Pour les ingénieurs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latin typeface="Calibri" panose="020F0502020204030204"/>
                <a:ea typeface="+mn-ea"/>
                <a:cs typeface="+mn-cs"/>
              </a:rPr>
              <a:t>2.2.4.3 1) Les dessins de structure … doivent indiquer</a:t>
            </a: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e) tous les effets et charges, à l'exception des </a:t>
            </a:r>
            <a:r>
              <a:rPr kumimoji="0" lang="fr-CA" sz="1300" b="0" i="1" u="none" strike="noStrike" kern="1200" cap="none" spc="0" normalizeH="0" baseline="0" noProof="0" dirty="0">
                <a:ln>
                  <a:noFill/>
                </a:ln>
                <a:solidFill>
                  <a:prstClr val="black"/>
                </a:solidFill>
                <a:effectLst/>
                <a:uLnTx/>
                <a:uFillTx/>
                <a:latin typeface="Calibri" panose="020F0502020204030204"/>
                <a:ea typeface="+mn-ea"/>
                <a:cs typeface="+mn-cs"/>
              </a:rPr>
              <a:t>charges permanentes</a:t>
            </a: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 pris en considération dans le calcul des éléments structuraux et du </a:t>
            </a:r>
            <a:r>
              <a:rPr kumimoji="0" lang="fr-CA"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revêtement extérieur</a:t>
            </a: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latin typeface="Calibri" panose="020F0502020204030204"/>
                <a:ea typeface="+mn-ea"/>
                <a:cs typeface="+mn-cs"/>
              </a:rPr>
              <a:t>4.1.7.1. Charge spécifiée due au 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6) Le coefficient de rafale Cg est égal à l'une des valeurs suivantes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a) pour le </a:t>
            </a:r>
            <a:r>
              <a:rPr kumimoji="0" lang="fr-CA" sz="1300" b="0" i="1" u="none" strike="noStrike" kern="1200" cap="none" spc="0" normalizeH="0" baseline="0" noProof="0" dirty="0">
                <a:ln>
                  <a:noFill/>
                </a:ln>
                <a:solidFill>
                  <a:prstClr val="black"/>
                </a:solidFill>
                <a:effectLst/>
                <a:uLnTx/>
                <a:uFillTx/>
                <a:latin typeface="Calibri" panose="020F0502020204030204"/>
                <a:ea typeface="+mn-ea"/>
                <a:cs typeface="+mn-cs"/>
              </a:rPr>
              <a:t>bâtiment </a:t>
            </a: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dans son ensemble et les principaux éléments structuraux, Cg = 2,0 (voir l'annexe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b) pour les pressions et les succions extérieures qui s'exercent sur les petits éléments, y compris le </a:t>
            </a:r>
            <a:r>
              <a:rPr kumimoji="0" lang="fr-CA"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revêtement extérieur</a:t>
            </a:r>
            <a:r>
              <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rPr>
              <a:t>, Cg = 2,5</a:t>
            </a:r>
            <a:r>
              <a:rPr lang="fr-CA" sz="1300" dirty="0">
                <a:solidFill>
                  <a:prstClr val="black"/>
                </a:solidFill>
                <a:latin typeface="Calibri" panose="020F0502020204030204"/>
              </a:rPr>
              <a:t> (…)</a:t>
            </a:r>
            <a:endParaRPr kumimoji="0" lang="fr-CA"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896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6FD36-D135-4C70-B49F-C283733999FC}"/>
              </a:ext>
            </a:extLst>
          </p:cNvPr>
          <p:cNvSpPr>
            <a:spLocks noGrp="1"/>
          </p:cNvSpPr>
          <p:nvPr>
            <p:ph type="title"/>
          </p:nvPr>
        </p:nvSpPr>
        <p:spPr>
          <a:xfrm>
            <a:off x="479376" y="200467"/>
            <a:ext cx="11305256"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exemples contemporains</a:t>
            </a:r>
            <a:endParaRPr lang="fr-CA" dirty="0"/>
          </a:p>
        </p:txBody>
      </p:sp>
      <p:sp>
        <p:nvSpPr>
          <p:cNvPr id="6" name="ZoneTexte 5">
            <a:extLst>
              <a:ext uri="{FF2B5EF4-FFF2-40B4-BE49-F238E27FC236}">
                <a16:creationId xmlns:a16="http://schemas.microsoft.com/office/drawing/2014/main" id="{8EAB62D8-B8B1-4C11-BF8D-08D056F6033A}"/>
              </a:ext>
            </a:extLst>
          </p:cNvPr>
          <p:cNvSpPr txBox="1"/>
          <p:nvPr/>
        </p:nvSpPr>
        <p:spPr>
          <a:xfrm>
            <a:off x="8835076" y="1126918"/>
            <a:ext cx="3233547" cy="1261884"/>
          </a:xfrm>
          <a:prstGeom prst="rect">
            <a:avLst/>
          </a:prstGeom>
          <a:noFill/>
        </p:spPr>
        <p:txBody>
          <a:bodyPr wrap="square">
            <a:spAutoFit/>
          </a:bodyPr>
          <a:lstStyle/>
          <a:p>
            <a:r>
              <a:rPr lang="fr-CA" sz="1200" dirty="0"/>
              <a:t>Cadre de fenêtre, 2 mm en acier inoxydable, soudés ensemble en une seule unité sans soudures apparentes.</a:t>
            </a:r>
          </a:p>
          <a:p>
            <a:r>
              <a:rPr lang="fr-CA" sz="1600" dirty="0"/>
              <a:t>Mélèze de Sibérie</a:t>
            </a:r>
          </a:p>
          <a:p>
            <a:endParaRPr lang="fr-CA" sz="1200" dirty="0"/>
          </a:p>
          <a:p>
            <a:endParaRPr lang="fr-CA" sz="1200" dirty="0"/>
          </a:p>
        </p:txBody>
      </p:sp>
      <p:pic>
        <p:nvPicPr>
          <p:cNvPr id="5" name="Image 4">
            <a:extLst>
              <a:ext uri="{FF2B5EF4-FFF2-40B4-BE49-F238E27FC236}">
                <a16:creationId xmlns:a16="http://schemas.microsoft.com/office/drawing/2014/main" id="{9B52D175-2EAB-4E04-84E5-D29724B23AF5}"/>
              </a:ext>
            </a:extLst>
          </p:cNvPr>
          <p:cNvPicPr>
            <a:picLocks noChangeAspect="1"/>
          </p:cNvPicPr>
          <p:nvPr/>
        </p:nvPicPr>
        <p:blipFill>
          <a:blip r:embed="rId2"/>
          <a:stretch>
            <a:fillRect/>
          </a:stretch>
        </p:blipFill>
        <p:spPr>
          <a:xfrm>
            <a:off x="133170" y="1024842"/>
            <a:ext cx="8311968" cy="5833158"/>
          </a:xfrm>
          <a:prstGeom prst="rect">
            <a:avLst/>
          </a:prstGeom>
        </p:spPr>
      </p:pic>
      <p:sp>
        <p:nvSpPr>
          <p:cNvPr id="9" name="ZoneTexte 8">
            <a:extLst>
              <a:ext uri="{FF2B5EF4-FFF2-40B4-BE49-F238E27FC236}">
                <a16:creationId xmlns:a16="http://schemas.microsoft.com/office/drawing/2014/main" id="{958E68C2-B4FA-4144-8CDA-535578BB1B79}"/>
              </a:ext>
            </a:extLst>
          </p:cNvPr>
          <p:cNvSpPr txBox="1"/>
          <p:nvPr/>
        </p:nvSpPr>
        <p:spPr>
          <a:xfrm>
            <a:off x="7241307" y="5564226"/>
            <a:ext cx="465714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École d’architecture à </a:t>
            </a:r>
            <a:r>
              <a:rPr kumimoji="0" lang="fr-CA" sz="1600" b="0" i="0" u="none" strike="noStrike" kern="1200" cap="none" spc="0" normalizeH="0" baseline="0" noProof="0" dirty="0" err="1">
                <a:ln>
                  <a:noFill/>
                </a:ln>
                <a:solidFill>
                  <a:prstClr val="black"/>
                </a:solidFill>
                <a:effectLst/>
                <a:uLnTx/>
                <a:uFillTx/>
                <a:latin typeface="Calibri" panose="020F0502020204030204"/>
                <a:ea typeface="+mn-ea"/>
                <a:cs typeface="+mn-cs"/>
              </a:rPr>
              <a:t>Umea</a:t>
            </a: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 Suède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Architectes: </a:t>
            </a: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Henning Larsen, White architecture </a:t>
            </a: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et </a:t>
            </a: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Lennart </a:t>
            </a:r>
            <a:r>
              <a:rPr kumimoji="0" lang="fr-CA" sz="1600" b="1" i="0" u="none" strike="noStrike" kern="1200" cap="none" spc="0" normalizeH="0" baseline="0" noProof="0" dirty="0" err="1">
                <a:ln>
                  <a:noFill/>
                </a:ln>
                <a:solidFill>
                  <a:prstClr val="black"/>
                </a:solidFill>
                <a:effectLst/>
                <a:uLnTx/>
                <a:uFillTx/>
                <a:latin typeface="Calibri" panose="020F0502020204030204"/>
                <a:ea typeface="+mn-ea"/>
                <a:cs typeface="+mn-cs"/>
              </a:rPr>
              <a:t>Sjögren</a:t>
            </a:r>
            <a:endPar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84D4C254-303C-4D63-AF3B-CAB2A9C4E785}"/>
              </a:ext>
            </a:extLst>
          </p:cNvPr>
          <p:cNvPicPr>
            <a:picLocks noChangeAspect="1"/>
          </p:cNvPicPr>
          <p:nvPr/>
        </p:nvPicPr>
        <p:blipFill>
          <a:blip r:embed="rId3"/>
          <a:stretch>
            <a:fillRect/>
          </a:stretch>
        </p:blipFill>
        <p:spPr>
          <a:xfrm>
            <a:off x="7071138" y="1985983"/>
            <a:ext cx="4997485" cy="3429000"/>
          </a:xfrm>
          <a:prstGeom prst="rect">
            <a:avLst/>
          </a:prstGeom>
        </p:spPr>
      </p:pic>
    </p:spTree>
    <p:extLst>
      <p:ext uri="{BB962C8B-B14F-4D97-AF65-F5344CB8AC3E}">
        <p14:creationId xmlns:p14="http://schemas.microsoft.com/office/powerpoint/2010/main" val="2842470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herbe, bâtiment, extérieur, brun&#10;&#10;Description générée automatiquement">
            <a:extLst>
              <a:ext uri="{FF2B5EF4-FFF2-40B4-BE49-F238E27FC236}">
                <a16:creationId xmlns:a16="http://schemas.microsoft.com/office/drawing/2014/main" id="{44DE424E-72C0-49A6-A655-326900392B43}"/>
              </a:ext>
            </a:extLst>
          </p:cNvPr>
          <p:cNvPicPr>
            <a:picLocks noChangeAspect="1"/>
          </p:cNvPicPr>
          <p:nvPr/>
        </p:nvPicPr>
        <p:blipFill rotWithShape="1">
          <a:blip r:embed="rId2">
            <a:extLst>
              <a:ext uri="{28A0092B-C50C-407E-A947-70E740481C1C}">
                <a14:useLocalDpi xmlns:a14="http://schemas.microsoft.com/office/drawing/2010/main" val="0"/>
              </a:ext>
            </a:extLst>
          </a:blip>
          <a:srcRect l="19" r="8871"/>
          <a:stretch/>
        </p:blipFill>
        <p:spPr>
          <a:xfrm>
            <a:off x="5735214" y="3906"/>
            <a:ext cx="6456786" cy="4289190"/>
          </a:xfrm>
          <a:prstGeom prst="rect">
            <a:avLst/>
          </a:prstGeom>
        </p:spPr>
      </p:pic>
      <p:sp>
        <p:nvSpPr>
          <p:cNvPr id="2" name="Titre 1">
            <a:extLst>
              <a:ext uri="{FF2B5EF4-FFF2-40B4-BE49-F238E27FC236}">
                <a16:creationId xmlns:a16="http://schemas.microsoft.com/office/drawing/2014/main" id="{5B8853CB-B320-41F5-81C6-E0E18451BB37}"/>
              </a:ext>
            </a:extLst>
          </p:cNvPr>
          <p:cNvSpPr>
            <a:spLocks noGrp="1"/>
          </p:cNvSpPr>
          <p:nvPr>
            <p:ph type="title"/>
          </p:nvPr>
        </p:nvSpPr>
        <p:spPr>
          <a:xfrm>
            <a:off x="445970" y="104357"/>
            <a:ext cx="10908291" cy="687610"/>
          </a:xfrm>
          <a:noFill/>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lang="fr-CA" dirty="0">
                <a:solidFill>
                  <a:srgbClr val="00B050"/>
                </a:solidFill>
                <a:latin typeface="Vijaya" panose="02020604020202020204" pitchFamily="18" charset="0"/>
                <a:ea typeface="+mn-lt"/>
                <a:cs typeface="Vijaya" panose="02020604020202020204" pitchFamily="18" charset="0"/>
              </a:rPr>
              <a:t>bâtiments de ferme </a:t>
            </a:r>
            <a:r>
              <a:rPr lang="fr-CA" sz="4400" dirty="0">
                <a:solidFill>
                  <a:srgbClr val="00B050"/>
                </a:solidFill>
                <a:latin typeface="Vijaya" panose="02020604020202020204" pitchFamily="18" charset="0"/>
                <a:ea typeface="+mn-lt"/>
                <a:cs typeface="Vijaya" panose="02020604020202020204" pitchFamily="18" charset="0"/>
              </a:rPr>
              <a:t>anciens</a:t>
            </a:r>
            <a:endParaRPr lang="fr-CA" sz="4400" dirty="0">
              <a:solidFill>
                <a:schemeClr val="bg1"/>
              </a:solidFill>
            </a:endParaRPr>
          </a:p>
        </p:txBody>
      </p:sp>
      <p:sp>
        <p:nvSpPr>
          <p:cNvPr id="5" name="Rectangle 2">
            <a:extLst>
              <a:ext uri="{FF2B5EF4-FFF2-40B4-BE49-F238E27FC236}">
                <a16:creationId xmlns:a16="http://schemas.microsoft.com/office/drawing/2014/main" id="{80FE3B5C-BBC0-45E7-94EF-77A8A345B593}"/>
              </a:ext>
            </a:extLst>
          </p:cNvPr>
          <p:cNvSpPr>
            <a:spLocks noGrp="1" noChangeArrowheads="1"/>
          </p:cNvSpPr>
          <p:nvPr>
            <p:ph idx="1"/>
          </p:nvPr>
        </p:nvSpPr>
        <p:spPr bwMode="auto">
          <a:xfrm>
            <a:off x="210597" y="1000813"/>
            <a:ext cx="5298709" cy="1697909"/>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02124"/>
                </a:solidFill>
                <a:effectLst/>
              </a:rPr>
              <a:t>Une recette composée de lait écrémé, de chaux et d'oxyde de fer rouge </a:t>
            </a:r>
            <a:r>
              <a:rPr kumimoji="0" lang="fr-FR" altLang="fr-FR" sz="1600" b="1" i="0" u="none" strike="noStrike" cap="none" normalizeH="0" baseline="0" dirty="0">
                <a:ln>
                  <a:noFill/>
                </a:ln>
                <a:solidFill>
                  <a:srgbClr val="202124"/>
                </a:solidFill>
                <a:effectLst/>
              </a:rPr>
              <a:t>(argile du sol) </a:t>
            </a:r>
            <a:r>
              <a:rPr kumimoji="0" lang="fr-FR" altLang="fr-FR" sz="1600" b="0" i="0" u="none" strike="noStrike" cap="none" normalizeH="0" baseline="0" dirty="0">
                <a:ln>
                  <a:noFill/>
                </a:ln>
                <a:solidFill>
                  <a:srgbClr val="202124"/>
                </a:solidFill>
                <a:effectLst/>
              </a:rPr>
              <a:t>a créé un mélange de couleur rouille qui est devenu populaire parmi les agriculteurs car il était bon marché à faire et a duré des années.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202124"/>
                </a:solidFill>
                <a:effectLst/>
              </a:rPr>
              <a:t>L'</a:t>
            </a:r>
            <a:r>
              <a:rPr kumimoji="0" lang="fr-FR" altLang="fr-FR" sz="1600" b="1" i="0" u="none" strike="noStrike" cap="none" normalizeH="0" baseline="0" dirty="0">
                <a:ln>
                  <a:noFill/>
                </a:ln>
                <a:solidFill>
                  <a:srgbClr val="202124"/>
                </a:solidFill>
                <a:effectLst/>
              </a:rPr>
              <a:t>huile de lin </a:t>
            </a:r>
            <a:r>
              <a:rPr kumimoji="0" lang="fr-FR" altLang="fr-FR" sz="1600" b="0" i="0" u="none" strike="noStrike" cap="none" normalizeH="0" baseline="0" dirty="0">
                <a:ln>
                  <a:noFill/>
                </a:ln>
                <a:solidFill>
                  <a:srgbClr val="202124"/>
                </a:solidFill>
                <a:effectLst/>
              </a:rPr>
              <a:t>dérivée des plantes de lin était également utilisée pour protéger le bois </a:t>
            </a:r>
            <a:r>
              <a:rPr lang="fr-FR" altLang="fr-FR" sz="1600" dirty="0">
                <a:solidFill>
                  <a:srgbClr val="202124"/>
                </a:solidFill>
              </a:rPr>
              <a:t>et</a:t>
            </a:r>
            <a:r>
              <a:rPr kumimoji="0" lang="fr-FR" altLang="fr-FR" sz="1600" b="0" i="0" u="none" strike="noStrike" cap="none" normalizeH="0" baseline="0" dirty="0">
                <a:ln>
                  <a:noFill/>
                </a:ln>
                <a:solidFill>
                  <a:srgbClr val="202124"/>
                </a:solidFill>
                <a:effectLst/>
              </a:rPr>
              <a:t> colorait le bois d'une teinte corail foncé.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600" dirty="0">
                <a:solidFill>
                  <a:srgbClr val="202124"/>
                </a:solidFill>
              </a:rPr>
              <a:t>Cette couleur </a:t>
            </a:r>
            <a:r>
              <a:rPr kumimoji="0" lang="fr-FR" altLang="fr-FR" sz="1600" b="0" i="0" u="none" strike="noStrike" cap="none" normalizeH="0" baseline="0" dirty="0">
                <a:ln>
                  <a:noFill/>
                </a:ln>
                <a:solidFill>
                  <a:srgbClr val="202124"/>
                </a:solidFill>
                <a:effectLst/>
              </a:rPr>
              <a:t>gardait les bâtiments </a:t>
            </a:r>
            <a:r>
              <a:rPr kumimoji="0" lang="fr-FR" altLang="fr-FR" sz="1600" b="1" i="0" u="none" strike="noStrike" cap="none" normalizeH="0" baseline="0" dirty="0">
                <a:ln>
                  <a:noFill/>
                </a:ln>
                <a:solidFill>
                  <a:srgbClr val="202124"/>
                </a:solidFill>
                <a:effectLst/>
              </a:rPr>
              <a:t>plus chauds pendant l'hiver</a:t>
            </a:r>
            <a:r>
              <a:rPr kumimoji="0" lang="fr-FR" altLang="fr-FR" sz="1600" b="0" i="0" u="none" strike="noStrike" cap="none" normalizeH="0" baseline="0" dirty="0">
                <a:ln>
                  <a:noFill/>
                </a:ln>
                <a:solidFill>
                  <a:srgbClr val="202124"/>
                </a:solidFill>
                <a:effectLst/>
              </a:rPr>
              <a:t>.</a:t>
            </a:r>
            <a:endParaRPr kumimoji="0" lang="fr-FR" altLang="fr-FR" sz="1600" b="0" i="0" u="none" strike="noStrike" cap="none" normalizeH="0" baseline="0" dirty="0">
              <a:ln>
                <a:noFill/>
              </a:ln>
              <a:solidFill>
                <a:schemeClr val="tx1"/>
              </a:solidFill>
              <a:effectLst/>
            </a:endParaRPr>
          </a:p>
        </p:txBody>
      </p:sp>
      <p:sp>
        <p:nvSpPr>
          <p:cNvPr id="7" name="ZoneTexte 6">
            <a:extLst>
              <a:ext uri="{FF2B5EF4-FFF2-40B4-BE49-F238E27FC236}">
                <a16:creationId xmlns:a16="http://schemas.microsoft.com/office/drawing/2014/main" id="{0F98CCB5-3253-4FB2-94EE-02A717F0414A}"/>
              </a:ext>
            </a:extLst>
          </p:cNvPr>
          <p:cNvSpPr txBox="1"/>
          <p:nvPr/>
        </p:nvSpPr>
        <p:spPr>
          <a:xfrm>
            <a:off x="6744072" y="4288794"/>
            <a:ext cx="4912568" cy="523220"/>
          </a:xfrm>
          <a:prstGeom prst="rect">
            <a:avLst/>
          </a:prstGeom>
          <a:noFill/>
        </p:spPr>
        <p:txBody>
          <a:bodyPr wrap="square">
            <a:spAutoFit/>
          </a:bodyPr>
          <a:lstStyle/>
          <a:p>
            <a:r>
              <a:rPr lang="fr-CA" sz="1400" dirty="0"/>
              <a:t>Blanc lait de chaux: mélange d’oxyde de calcium (chaux) et d’eau. Reconnu pour ses propriétés antiseptiques.</a:t>
            </a:r>
          </a:p>
        </p:txBody>
      </p:sp>
      <p:sp>
        <p:nvSpPr>
          <p:cNvPr id="9" name="ZoneTexte 8">
            <a:extLst>
              <a:ext uri="{FF2B5EF4-FFF2-40B4-BE49-F238E27FC236}">
                <a16:creationId xmlns:a16="http://schemas.microsoft.com/office/drawing/2014/main" id="{B1C7720C-EC17-457C-A8FA-2D257F00C334}"/>
              </a:ext>
            </a:extLst>
          </p:cNvPr>
          <p:cNvSpPr txBox="1"/>
          <p:nvPr/>
        </p:nvSpPr>
        <p:spPr>
          <a:xfrm>
            <a:off x="5683844" y="4758804"/>
            <a:ext cx="6412280" cy="1846659"/>
          </a:xfrm>
          <a:prstGeom prst="rect">
            <a:avLst/>
          </a:prstGeom>
          <a:noFill/>
        </p:spPr>
        <p:txBody>
          <a:bodyPr wrap="square">
            <a:spAutoFit/>
          </a:bodyPr>
          <a:lstStyle/>
          <a:p>
            <a:pPr algn="l" fontAlgn="base"/>
            <a:r>
              <a:rPr lang="fr-CA" sz="1600" b="0" i="0" dirty="0">
                <a:solidFill>
                  <a:srgbClr val="222222"/>
                </a:solidFill>
                <a:effectLst/>
              </a:rPr>
              <a:t>Les </a:t>
            </a:r>
            <a:r>
              <a:rPr lang="fr-CA" sz="1600" b="1" i="0" dirty="0">
                <a:solidFill>
                  <a:srgbClr val="222222"/>
                </a:solidFill>
                <a:effectLst/>
              </a:rPr>
              <a:t>granges</a:t>
            </a:r>
            <a:r>
              <a:rPr lang="fr-CA" sz="1600" b="0" i="0" dirty="0">
                <a:solidFill>
                  <a:srgbClr val="222222"/>
                </a:solidFill>
                <a:effectLst/>
              </a:rPr>
              <a:t> sont souvent construites en bois mou comme le </a:t>
            </a:r>
            <a:r>
              <a:rPr lang="fr-CA" sz="1600" b="1" i="0" dirty="0">
                <a:solidFill>
                  <a:srgbClr val="222222"/>
                </a:solidFill>
                <a:effectLst/>
              </a:rPr>
              <a:t>pin, l'épinette ou la pruche </a:t>
            </a:r>
            <a:r>
              <a:rPr lang="fr-CA" sz="1600" b="0" i="0" dirty="0">
                <a:solidFill>
                  <a:srgbClr val="222222"/>
                </a:solidFill>
                <a:effectLst/>
              </a:rPr>
              <a:t>(le paysan utilisait le bois des forêts de ses terres).</a:t>
            </a:r>
          </a:p>
          <a:p>
            <a:pPr algn="l" fontAlgn="base"/>
            <a:r>
              <a:rPr lang="fr-CA" sz="1600" b="0" i="0" dirty="0">
                <a:solidFill>
                  <a:srgbClr val="222222"/>
                </a:solidFill>
                <a:effectLst/>
              </a:rPr>
              <a:t>Dans certaines régions comme le sud-ouest du Québec, certains bâtiments ont été construits en </a:t>
            </a:r>
            <a:r>
              <a:rPr lang="fr-CA" sz="1600" b="1" i="0" dirty="0">
                <a:solidFill>
                  <a:srgbClr val="222222"/>
                </a:solidFill>
                <a:effectLst/>
              </a:rPr>
              <a:t>bois francs</a:t>
            </a:r>
            <a:r>
              <a:rPr lang="fr-CA" sz="1600" b="0" i="0" dirty="0">
                <a:solidFill>
                  <a:srgbClr val="222222"/>
                </a:solidFill>
                <a:effectLst/>
              </a:rPr>
              <a:t>. De l'excellent bois de charpente comme du tilleul, de l'orme et même du châtaignier d'Amérique, un arbre décimé par une maladie contagieuse il y a une centaine d'années. </a:t>
            </a:r>
          </a:p>
          <a:p>
            <a:pPr algn="l" fontAlgn="base"/>
            <a:r>
              <a:rPr lang="fr-CA" sz="1600" b="0" i="0" dirty="0">
                <a:solidFill>
                  <a:srgbClr val="222222"/>
                </a:solidFill>
                <a:effectLst/>
              </a:rPr>
              <a:t>Source: Radio-Canada</a:t>
            </a:r>
          </a:p>
        </p:txBody>
      </p:sp>
      <p:pic>
        <p:nvPicPr>
          <p:cNvPr id="13" name="Image 12" descr="Une image contenant neige, arbre, extérieur, bâtiment&#10;&#10;Description générée automatiquement">
            <a:extLst>
              <a:ext uri="{FF2B5EF4-FFF2-40B4-BE49-F238E27FC236}">
                <a16:creationId xmlns:a16="http://schemas.microsoft.com/office/drawing/2014/main" id="{56B6C282-45B9-4362-B9BE-C822929ED16F}"/>
              </a:ext>
            </a:extLst>
          </p:cNvPr>
          <p:cNvPicPr>
            <a:picLocks noChangeAspect="1"/>
          </p:cNvPicPr>
          <p:nvPr/>
        </p:nvPicPr>
        <p:blipFill rotWithShape="1">
          <a:blip r:embed="rId3">
            <a:extLst>
              <a:ext uri="{28A0092B-C50C-407E-A947-70E740481C1C}">
                <a14:useLocalDpi xmlns:a14="http://schemas.microsoft.com/office/drawing/2010/main" val="0"/>
              </a:ext>
            </a:extLst>
          </a:blip>
          <a:srcRect l="-601" t="-182" r="-745" b="3567"/>
          <a:stretch/>
        </p:blipFill>
        <p:spPr>
          <a:xfrm>
            <a:off x="121614" y="2837862"/>
            <a:ext cx="5476676" cy="3915781"/>
          </a:xfrm>
          <a:prstGeom prst="rect">
            <a:avLst/>
          </a:prstGeom>
        </p:spPr>
      </p:pic>
    </p:spTree>
    <p:extLst>
      <p:ext uri="{BB962C8B-B14F-4D97-AF65-F5344CB8AC3E}">
        <p14:creationId xmlns:p14="http://schemas.microsoft.com/office/powerpoint/2010/main" val="1099484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2B1E20-7529-48FC-AB6F-A4FEA131780B}"/>
              </a:ext>
            </a:extLst>
          </p:cNvPr>
          <p:cNvSpPr>
            <a:spLocks noGrp="1"/>
          </p:cNvSpPr>
          <p:nvPr>
            <p:ph type="title"/>
          </p:nvPr>
        </p:nvSpPr>
        <p:spPr>
          <a:xfrm>
            <a:off x="551384" y="332656"/>
            <a:ext cx="10908291"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bâtiments de ferme anciens</a:t>
            </a:r>
            <a:endParaRPr lang="fr-CA" dirty="0"/>
          </a:p>
        </p:txBody>
      </p:sp>
      <p:pic>
        <p:nvPicPr>
          <p:cNvPr id="5" name="Image 4">
            <a:extLst>
              <a:ext uri="{FF2B5EF4-FFF2-40B4-BE49-F238E27FC236}">
                <a16:creationId xmlns:a16="http://schemas.microsoft.com/office/drawing/2014/main" id="{A460D78F-61A9-4B30-BBD1-EEFEBFB0B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400944"/>
            <a:ext cx="5408149" cy="4056112"/>
          </a:xfrm>
          <a:prstGeom prst="rect">
            <a:avLst/>
          </a:prstGeom>
        </p:spPr>
      </p:pic>
      <p:pic>
        <p:nvPicPr>
          <p:cNvPr id="7" name="Image 6">
            <a:extLst>
              <a:ext uri="{FF2B5EF4-FFF2-40B4-BE49-F238E27FC236}">
                <a16:creationId xmlns:a16="http://schemas.microsoft.com/office/drawing/2014/main" id="{F0A6651F-A066-4485-9C75-3181D737F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6" y="1390979"/>
            <a:ext cx="5408149" cy="4056112"/>
          </a:xfrm>
          <a:prstGeom prst="rect">
            <a:avLst/>
          </a:prstGeom>
        </p:spPr>
      </p:pic>
      <p:sp>
        <p:nvSpPr>
          <p:cNvPr id="6" name="ZoneTexte 5">
            <a:extLst>
              <a:ext uri="{FF2B5EF4-FFF2-40B4-BE49-F238E27FC236}">
                <a16:creationId xmlns:a16="http://schemas.microsoft.com/office/drawing/2014/main" id="{0B287088-FD02-4A18-8E5A-CABAF6C03A44}"/>
              </a:ext>
            </a:extLst>
          </p:cNvPr>
          <p:cNvSpPr txBox="1"/>
          <p:nvPr/>
        </p:nvSpPr>
        <p:spPr>
          <a:xfrm>
            <a:off x="3359696" y="5815671"/>
            <a:ext cx="6096000" cy="369332"/>
          </a:xfrm>
          <a:prstGeom prst="rect">
            <a:avLst/>
          </a:prstGeom>
          <a:noFill/>
        </p:spPr>
        <p:txBody>
          <a:bodyPr wrap="square">
            <a:spAutoFit/>
          </a:bodyPr>
          <a:lstStyle/>
          <a:p>
            <a:r>
              <a:rPr lang="fr-CA" dirty="0"/>
              <a:t>Verger Sullivan-Raymond, Mont-Saint-Hilaire, QC</a:t>
            </a:r>
          </a:p>
        </p:txBody>
      </p:sp>
    </p:spTree>
    <p:extLst>
      <p:ext uri="{BB962C8B-B14F-4D97-AF65-F5344CB8AC3E}">
        <p14:creationId xmlns:p14="http://schemas.microsoft.com/office/powerpoint/2010/main" val="1436729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ciel, extérieur&#10;&#10;Description générée automatiquement">
            <a:extLst>
              <a:ext uri="{FF2B5EF4-FFF2-40B4-BE49-F238E27FC236}">
                <a16:creationId xmlns:a16="http://schemas.microsoft.com/office/drawing/2014/main" id="{FC87FC05-F2F8-4EE9-8250-6630F21853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09"/>
          <a:stretch/>
        </p:blipFill>
        <p:spPr>
          <a:xfrm>
            <a:off x="6424916" y="0"/>
            <a:ext cx="5767084" cy="3852445"/>
          </a:xfrm>
          <a:prstGeom prst="rect">
            <a:avLst/>
          </a:prstGeom>
        </p:spPr>
      </p:pic>
      <p:sp>
        <p:nvSpPr>
          <p:cNvPr id="2" name="Titre 1">
            <a:extLst>
              <a:ext uri="{FF2B5EF4-FFF2-40B4-BE49-F238E27FC236}">
                <a16:creationId xmlns:a16="http://schemas.microsoft.com/office/drawing/2014/main" id="{D8D78C34-101F-4BD0-B409-66A27DB23641}"/>
              </a:ext>
            </a:extLst>
          </p:cNvPr>
          <p:cNvSpPr>
            <a:spLocks noGrp="1"/>
          </p:cNvSpPr>
          <p:nvPr>
            <p:ph type="title"/>
          </p:nvPr>
        </p:nvSpPr>
        <p:spPr>
          <a:xfrm>
            <a:off x="479376" y="309523"/>
            <a:ext cx="10908291"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Bâtiments de ferme contemporains</a:t>
            </a:r>
            <a:endParaRPr lang="fr-CA" sz="3600" dirty="0">
              <a:solidFill>
                <a:srgbClr val="00B050"/>
              </a:solidFill>
              <a:latin typeface="Vijaya" panose="02020604020202020204" pitchFamily="18" charset="0"/>
              <a:cs typeface="Vijaya" panose="02020604020202020204" pitchFamily="18" charset="0"/>
            </a:endParaRPr>
          </a:p>
        </p:txBody>
      </p:sp>
      <p:pic>
        <p:nvPicPr>
          <p:cNvPr id="5" name="Image 4" descr="Une image contenant banc, en bois, extérieur, objet d’extérieur&#10;&#10;Description générée automatiquement">
            <a:extLst>
              <a:ext uri="{FF2B5EF4-FFF2-40B4-BE49-F238E27FC236}">
                <a16:creationId xmlns:a16="http://schemas.microsoft.com/office/drawing/2014/main" id="{1A147FEE-B80D-42DC-8B66-0A014F39C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939173"/>
            <a:ext cx="3581878" cy="2532228"/>
          </a:xfrm>
          <a:prstGeom prst="rect">
            <a:avLst/>
          </a:prstGeom>
        </p:spPr>
      </p:pic>
      <p:pic>
        <p:nvPicPr>
          <p:cNvPr id="11" name="Image 10" descr="Une image contenant arbre, extérieur&#10;&#10;Description générée automatiquement">
            <a:extLst>
              <a:ext uri="{FF2B5EF4-FFF2-40B4-BE49-F238E27FC236}">
                <a16:creationId xmlns:a16="http://schemas.microsoft.com/office/drawing/2014/main" id="{0ED8D63D-5CCE-405B-A055-5CEED7A46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3573016"/>
            <a:ext cx="4646663" cy="3284984"/>
          </a:xfrm>
          <a:prstGeom prst="rect">
            <a:avLst/>
          </a:prstGeom>
        </p:spPr>
      </p:pic>
      <p:pic>
        <p:nvPicPr>
          <p:cNvPr id="13" name="Image 12" descr="Une image contenant intérieur, bâtiment, plafond&#10;&#10;Description générée automatiquement">
            <a:extLst>
              <a:ext uri="{FF2B5EF4-FFF2-40B4-BE49-F238E27FC236}">
                <a16:creationId xmlns:a16="http://schemas.microsoft.com/office/drawing/2014/main" id="{66212A0C-5243-4703-9982-869A6CF6C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928" y="4077072"/>
            <a:ext cx="3599599" cy="2544756"/>
          </a:xfrm>
          <a:prstGeom prst="rect">
            <a:avLst/>
          </a:prstGeom>
        </p:spPr>
      </p:pic>
      <p:sp>
        <p:nvSpPr>
          <p:cNvPr id="8" name="ZoneTexte 7">
            <a:extLst>
              <a:ext uri="{FF2B5EF4-FFF2-40B4-BE49-F238E27FC236}">
                <a16:creationId xmlns:a16="http://schemas.microsoft.com/office/drawing/2014/main" id="{E675F755-30AA-4C83-8C79-81DF46EC3E89}"/>
              </a:ext>
            </a:extLst>
          </p:cNvPr>
          <p:cNvSpPr txBox="1"/>
          <p:nvPr/>
        </p:nvSpPr>
        <p:spPr>
          <a:xfrm>
            <a:off x="4378989" y="1451234"/>
            <a:ext cx="1728192" cy="1508105"/>
          </a:xfrm>
          <a:prstGeom prst="rect">
            <a:avLst/>
          </a:prstGeom>
          <a:noFill/>
        </p:spPr>
        <p:txBody>
          <a:bodyPr wrap="square">
            <a:spAutoFit/>
          </a:bodyPr>
          <a:lstStyle/>
          <a:p>
            <a:r>
              <a:rPr kumimoji="0" lang="fr-CA" sz="1600" b="1" i="0" u="none" strike="noStrike" kern="1200" cap="none" spc="0" normalizeH="0" baseline="0" noProof="0" dirty="0">
                <a:ln>
                  <a:noFill/>
                </a:ln>
                <a:solidFill>
                  <a:prstClr val="black"/>
                </a:solidFill>
                <a:effectLst/>
                <a:uLnTx/>
                <a:uFillTx/>
                <a:latin typeface="Calibri" panose="020F0502020204030204"/>
                <a:ea typeface="+mj-ea"/>
                <a:cs typeface="+mj-cs"/>
              </a:rPr>
              <a:t>Architectes 70F </a:t>
            </a:r>
          </a:p>
          <a:p>
            <a:r>
              <a:rPr kumimoji="0" lang="fr-CA" sz="1600" b="0" i="0" u="none" strike="noStrike" kern="1200" cap="none" spc="0" normalizeH="0" baseline="0" noProof="0" dirty="0">
                <a:ln>
                  <a:noFill/>
                </a:ln>
                <a:solidFill>
                  <a:prstClr val="black"/>
                </a:solidFill>
                <a:effectLst/>
                <a:uLnTx/>
                <a:uFillTx/>
                <a:latin typeface="Calibri" panose="020F0502020204030204"/>
                <a:ea typeface="+mj-ea"/>
                <a:cs typeface="+mj-cs"/>
              </a:rPr>
              <a:t>chèvrerie </a:t>
            </a:r>
            <a:r>
              <a:rPr kumimoji="0" lang="fr-CA" sz="1600" b="0" i="0" u="none" strike="noStrike" kern="1200" cap="none" spc="0" normalizeH="0" baseline="0" noProof="0" dirty="0" err="1">
                <a:ln>
                  <a:noFill/>
                </a:ln>
                <a:solidFill>
                  <a:prstClr val="black"/>
                </a:solidFill>
                <a:effectLst/>
                <a:uLnTx/>
                <a:uFillTx/>
                <a:latin typeface="Calibri" panose="020F0502020204030204"/>
                <a:ea typeface="+mj-ea"/>
                <a:cs typeface="+mj-cs"/>
              </a:rPr>
              <a:t>Almere</a:t>
            </a:r>
            <a:r>
              <a:rPr kumimoji="0" lang="fr-CA" sz="1600" b="0" i="0" u="none" strike="noStrike" kern="1200" cap="none" spc="0" normalizeH="0" baseline="0" noProof="0" dirty="0">
                <a:ln>
                  <a:noFill/>
                </a:ln>
                <a:solidFill>
                  <a:prstClr val="black"/>
                </a:solidFill>
                <a:effectLst/>
                <a:uLnTx/>
                <a:uFillTx/>
                <a:latin typeface="Calibri" panose="020F0502020204030204"/>
                <a:ea typeface="+mj-ea"/>
                <a:cs typeface="+mj-cs"/>
              </a:rPr>
              <a:t>, </a:t>
            </a:r>
          </a:p>
          <a:p>
            <a:r>
              <a:rPr kumimoji="0" lang="fr-CA" sz="1600" b="0" i="0" u="none" strike="noStrike" kern="1200" cap="none" spc="0" normalizeH="0" baseline="0" noProof="0" dirty="0">
                <a:ln>
                  <a:noFill/>
                </a:ln>
                <a:solidFill>
                  <a:prstClr val="black"/>
                </a:solidFill>
                <a:effectLst/>
                <a:uLnTx/>
                <a:uFillTx/>
                <a:latin typeface="Calibri" panose="020F0502020204030204"/>
                <a:ea typeface="+mj-ea"/>
                <a:cs typeface="+mj-cs"/>
              </a:rPr>
              <a:t>Pays-Bas, 2007</a:t>
            </a:r>
          </a:p>
          <a:p>
            <a:endParaRPr lang="fr-CA" sz="1600" dirty="0">
              <a:solidFill>
                <a:prstClr val="black"/>
              </a:solidFill>
              <a:latin typeface="Calibri" panose="020F0502020204030204"/>
              <a:ea typeface="+mj-ea"/>
              <a:cs typeface="+mj-cs"/>
            </a:endParaRPr>
          </a:p>
          <a:p>
            <a:r>
              <a:rPr lang="fr-CA" sz="1400" dirty="0">
                <a:solidFill>
                  <a:prstClr val="black"/>
                </a:solidFill>
                <a:latin typeface="Calibri" panose="020F0502020204030204"/>
                <a:ea typeface="+mj-ea"/>
                <a:cs typeface="+mj-cs"/>
              </a:rPr>
              <a:t>Bardage: cèdre rouge de l’ouest</a:t>
            </a:r>
            <a:endParaRPr lang="fr-CA" sz="1400" dirty="0"/>
          </a:p>
        </p:txBody>
      </p:sp>
    </p:spTree>
    <p:extLst>
      <p:ext uri="{BB962C8B-B14F-4D97-AF65-F5344CB8AC3E}">
        <p14:creationId xmlns:p14="http://schemas.microsoft.com/office/powerpoint/2010/main" val="2653186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7C68F-F475-4CCD-815B-FEBB2588478F}"/>
              </a:ext>
            </a:extLst>
          </p:cNvPr>
          <p:cNvSpPr>
            <a:spLocks noGrp="1"/>
          </p:cNvSpPr>
          <p:nvPr>
            <p:ph type="title"/>
          </p:nvPr>
        </p:nvSpPr>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Bâtiments de ferme contemporains</a:t>
            </a:r>
            <a:endParaRPr lang="fr-CA" dirty="0"/>
          </a:p>
        </p:txBody>
      </p:sp>
      <p:pic>
        <p:nvPicPr>
          <p:cNvPr id="5" name="Image 4" descr="Une image contenant herbe, extérieur, arbre, ciel&#10;&#10;Description générée automatiquement">
            <a:extLst>
              <a:ext uri="{FF2B5EF4-FFF2-40B4-BE49-F238E27FC236}">
                <a16:creationId xmlns:a16="http://schemas.microsoft.com/office/drawing/2014/main" id="{00B138DF-B962-4A83-94FF-5EDF90478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9479"/>
            <a:ext cx="5115252" cy="2878521"/>
          </a:xfrm>
          <a:prstGeom prst="rect">
            <a:avLst/>
          </a:prstGeom>
        </p:spPr>
      </p:pic>
      <p:pic>
        <p:nvPicPr>
          <p:cNvPr id="7" name="Image 6" descr="Une image contenant arbre, extérieur, en bois, bâtiment&#10;&#10;Description générée automatiquement">
            <a:extLst>
              <a:ext uri="{FF2B5EF4-FFF2-40B4-BE49-F238E27FC236}">
                <a16:creationId xmlns:a16="http://schemas.microsoft.com/office/drawing/2014/main" id="{B81A323C-1FBD-45BE-BEED-79557CBDE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081" y="1146801"/>
            <a:ext cx="6040586" cy="4268076"/>
          </a:xfrm>
          <a:prstGeom prst="rect">
            <a:avLst/>
          </a:prstGeom>
        </p:spPr>
      </p:pic>
      <p:pic>
        <p:nvPicPr>
          <p:cNvPr id="11" name="Image 10" descr="Une image contenant arbre, extérieur, ciel, bâtiment&#10;&#10;Description générée automatiquement">
            <a:extLst>
              <a:ext uri="{FF2B5EF4-FFF2-40B4-BE49-F238E27FC236}">
                <a16:creationId xmlns:a16="http://schemas.microsoft.com/office/drawing/2014/main" id="{882E4D01-A13B-4360-9099-105E5260F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534" y="1146801"/>
            <a:ext cx="3831718" cy="2710719"/>
          </a:xfrm>
          <a:prstGeom prst="rect">
            <a:avLst/>
          </a:prstGeom>
        </p:spPr>
      </p:pic>
      <p:sp>
        <p:nvSpPr>
          <p:cNvPr id="8" name="ZoneTexte 7">
            <a:extLst>
              <a:ext uri="{FF2B5EF4-FFF2-40B4-BE49-F238E27FC236}">
                <a16:creationId xmlns:a16="http://schemas.microsoft.com/office/drawing/2014/main" id="{7EB2F56D-CF6B-4D05-8C30-B2B97CF77272}"/>
              </a:ext>
            </a:extLst>
          </p:cNvPr>
          <p:cNvSpPr txBox="1"/>
          <p:nvPr/>
        </p:nvSpPr>
        <p:spPr>
          <a:xfrm>
            <a:off x="5347081" y="5877272"/>
            <a:ext cx="170142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Architectes 70F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Bergerie, </a:t>
            </a:r>
            <a:r>
              <a:rPr kumimoji="0" lang="fr-CA" sz="1600" b="0" i="0" u="none" strike="noStrike" kern="1200" cap="none" spc="0" normalizeH="0" baseline="0" noProof="0" dirty="0" err="1">
                <a:ln>
                  <a:noFill/>
                </a:ln>
                <a:solidFill>
                  <a:prstClr val="black"/>
                </a:solidFill>
                <a:effectLst/>
                <a:uLnTx/>
                <a:uFillTx/>
                <a:latin typeface="Calibri" panose="020F0502020204030204"/>
                <a:ea typeface="+mn-ea"/>
                <a:cs typeface="+mn-cs"/>
              </a:rPr>
              <a:t>Almere</a:t>
            </a: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Pays-Bas, 2008</a:t>
            </a:r>
          </a:p>
        </p:txBody>
      </p:sp>
      <p:sp>
        <p:nvSpPr>
          <p:cNvPr id="9" name="ZoneTexte 8">
            <a:extLst>
              <a:ext uri="{FF2B5EF4-FFF2-40B4-BE49-F238E27FC236}">
                <a16:creationId xmlns:a16="http://schemas.microsoft.com/office/drawing/2014/main" id="{ED9BE230-2E2D-4253-85EA-5A62C43AAA70}"/>
              </a:ext>
            </a:extLst>
          </p:cNvPr>
          <p:cNvSpPr txBox="1"/>
          <p:nvPr/>
        </p:nvSpPr>
        <p:spPr>
          <a:xfrm>
            <a:off x="8184232" y="5461773"/>
            <a:ext cx="30963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latin typeface="Calibri" panose="020F0502020204030204"/>
                <a:ea typeface="+mn-ea"/>
                <a:cs typeface="+mn-cs"/>
              </a:rPr>
              <a:t>Architectes 70F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Centre des visiteurs, </a:t>
            </a:r>
            <a:r>
              <a:rPr kumimoji="0" lang="fr-CA" sz="1600" b="0" i="0" u="none" strike="noStrike" kern="1200" cap="none" spc="0" normalizeH="0" baseline="0" noProof="0" dirty="0" err="1">
                <a:ln>
                  <a:noFill/>
                </a:ln>
                <a:solidFill>
                  <a:prstClr val="black"/>
                </a:solidFill>
                <a:effectLst/>
                <a:uLnTx/>
                <a:uFillTx/>
                <a:latin typeface="Calibri" panose="020F0502020204030204"/>
                <a:ea typeface="+mn-ea"/>
                <a:cs typeface="+mn-cs"/>
              </a:rPr>
              <a:t>Voorschoten</a:t>
            </a: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 Pays-Bas, 2017</a:t>
            </a:r>
          </a:p>
        </p:txBody>
      </p:sp>
    </p:spTree>
    <p:extLst>
      <p:ext uri="{BB962C8B-B14F-4D97-AF65-F5344CB8AC3E}">
        <p14:creationId xmlns:p14="http://schemas.microsoft.com/office/powerpoint/2010/main" val="3332903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4F37D2-F2F9-4C51-9747-E600614865B4}"/>
              </a:ext>
            </a:extLst>
          </p:cNvPr>
          <p:cNvSpPr>
            <a:spLocks noGrp="1"/>
          </p:cNvSpPr>
          <p:nvPr>
            <p:ph type="title"/>
          </p:nvPr>
        </p:nvSpPr>
        <p:spPr>
          <a:xfrm>
            <a:off x="262716" y="216054"/>
            <a:ext cx="11665932"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Bâtiments de ferme contemporains</a:t>
            </a:r>
            <a:endParaRPr lang="fr-CA" dirty="0"/>
          </a:p>
        </p:txBody>
      </p:sp>
      <p:pic>
        <p:nvPicPr>
          <p:cNvPr id="5" name="Image 4" descr="Une image contenant herbe, bâtiment&#10;&#10;Description générée automatiquement">
            <a:extLst>
              <a:ext uri="{FF2B5EF4-FFF2-40B4-BE49-F238E27FC236}">
                <a16:creationId xmlns:a16="http://schemas.microsoft.com/office/drawing/2014/main" id="{EB7779DE-C876-47BE-A2FA-AFE1818DC8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38" b="4507"/>
          <a:stretch/>
        </p:blipFill>
        <p:spPr>
          <a:xfrm>
            <a:off x="262716" y="1067165"/>
            <a:ext cx="6240016" cy="3153923"/>
          </a:xfrm>
          <a:prstGeom prst="rect">
            <a:avLst/>
          </a:prstGeom>
        </p:spPr>
      </p:pic>
      <p:pic>
        <p:nvPicPr>
          <p:cNvPr id="7" name="Image 6" descr="Une image contenant herbe, extérieur, champ, nature&#10;&#10;Description générée automatiquement">
            <a:extLst>
              <a:ext uri="{FF2B5EF4-FFF2-40B4-BE49-F238E27FC236}">
                <a16:creationId xmlns:a16="http://schemas.microsoft.com/office/drawing/2014/main" id="{0A0632A0-482A-4F10-9E5A-E271888844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3" t="5811" b="3699"/>
          <a:stretch/>
        </p:blipFill>
        <p:spPr>
          <a:xfrm>
            <a:off x="6699229" y="1067165"/>
            <a:ext cx="5229419" cy="3153923"/>
          </a:xfrm>
          <a:prstGeom prst="rect">
            <a:avLst/>
          </a:prstGeom>
        </p:spPr>
      </p:pic>
      <p:pic>
        <p:nvPicPr>
          <p:cNvPr id="9" name="Image 8" descr="Une image contenant herbe, ciel, extérieur, nature&#10;&#10;Description générée automatiquement">
            <a:extLst>
              <a:ext uri="{FF2B5EF4-FFF2-40B4-BE49-F238E27FC236}">
                <a16:creationId xmlns:a16="http://schemas.microsoft.com/office/drawing/2014/main" id="{CA9D67EB-2411-47C9-9111-22C43E041C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997" b="21671"/>
          <a:stretch/>
        </p:blipFill>
        <p:spPr>
          <a:xfrm>
            <a:off x="262716" y="4356237"/>
            <a:ext cx="7392144" cy="2383858"/>
          </a:xfrm>
          <a:prstGeom prst="rect">
            <a:avLst/>
          </a:prstGeom>
        </p:spPr>
      </p:pic>
      <p:sp>
        <p:nvSpPr>
          <p:cNvPr id="3" name="ZoneTexte 2">
            <a:extLst>
              <a:ext uri="{FF2B5EF4-FFF2-40B4-BE49-F238E27FC236}">
                <a16:creationId xmlns:a16="http://schemas.microsoft.com/office/drawing/2014/main" id="{636284AD-73F5-4652-9AFC-C7487EE4A27E}"/>
              </a:ext>
            </a:extLst>
          </p:cNvPr>
          <p:cNvSpPr txBox="1"/>
          <p:nvPr/>
        </p:nvSpPr>
        <p:spPr>
          <a:xfrm>
            <a:off x="7816502" y="5425498"/>
            <a:ext cx="3512180" cy="615553"/>
          </a:xfrm>
          <a:prstGeom prst="rect">
            <a:avLst/>
          </a:prstGeom>
          <a:noFill/>
        </p:spPr>
        <p:txBody>
          <a:bodyPr wrap="none" rtlCol="0">
            <a:spAutoFit/>
          </a:bodyPr>
          <a:lstStyle/>
          <a:p>
            <a:r>
              <a:rPr lang="fr-CA" dirty="0"/>
              <a:t>DAAD Architectes</a:t>
            </a:r>
          </a:p>
          <a:p>
            <a:r>
              <a:rPr lang="fr-CA" sz="1600" dirty="0"/>
              <a:t>Martin Van </a:t>
            </a:r>
            <a:r>
              <a:rPr lang="fr-CA" sz="1600" dirty="0" err="1"/>
              <a:t>Dijken</a:t>
            </a:r>
            <a:r>
              <a:rPr lang="fr-CA" sz="1600" dirty="0"/>
              <a:t>, architecte paysagiste</a:t>
            </a:r>
          </a:p>
        </p:txBody>
      </p:sp>
      <p:sp>
        <p:nvSpPr>
          <p:cNvPr id="8" name="ZoneTexte 7">
            <a:extLst>
              <a:ext uri="{FF2B5EF4-FFF2-40B4-BE49-F238E27FC236}">
                <a16:creationId xmlns:a16="http://schemas.microsoft.com/office/drawing/2014/main" id="{F65DD475-16E3-4664-9711-A3E7CDD652A5}"/>
              </a:ext>
            </a:extLst>
          </p:cNvPr>
          <p:cNvSpPr txBox="1"/>
          <p:nvPr/>
        </p:nvSpPr>
        <p:spPr>
          <a:xfrm>
            <a:off x="7811630" y="6015411"/>
            <a:ext cx="3456384" cy="276999"/>
          </a:xfrm>
          <a:prstGeom prst="rect">
            <a:avLst/>
          </a:prstGeom>
          <a:noFill/>
        </p:spPr>
        <p:txBody>
          <a:bodyPr wrap="square">
            <a:spAutoFit/>
          </a:bodyPr>
          <a:lstStyle/>
          <a:p>
            <a:r>
              <a:rPr lang="fr-CA" sz="1200" b="0" i="0" dirty="0" err="1">
                <a:solidFill>
                  <a:srgbClr val="222222"/>
                </a:solidFill>
                <a:effectLst/>
              </a:rPr>
              <a:t>Fotografie</a:t>
            </a:r>
            <a:r>
              <a:rPr lang="fr-CA" sz="1200" b="0" i="0" dirty="0">
                <a:solidFill>
                  <a:srgbClr val="222222"/>
                </a:solidFill>
                <a:effectLst/>
              </a:rPr>
              <a:t>: Walter </a:t>
            </a:r>
            <a:r>
              <a:rPr lang="fr-CA" sz="1200" b="0" i="0" dirty="0" err="1">
                <a:solidFill>
                  <a:srgbClr val="222222"/>
                </a:solidFill>
                <a:effectLst/>
              </a:rPr>
              <a:t>Frisart</a:t>
            </a:r>
            <a:r>
              <a:rPr lang="fr-CA" sz="1200" b="0" i="0" dirty="0">
                <a:solidFill>
                  <a:srgbClr val="222222"/>
                </a:solidFill>
                <a:effectLst/>
              </a:rPr>
              <a:t> en Jette Marie </a:t>
            </a:r>
            <a:r>
              <a:rPr lang="fr-CA" sz="1200" b="0" i="0" dirty="0" err="1">
                <a:solidFill>
                  <a:srgbClr val="222222"/>
                </a:solidFill>
                <a:effectLst/>
              </a:rPr>
              <a:t>Versteegh</a:t>
            </a:r>
            <a:endParaRPr lang="fr-CA" sz="1200" dirty="0"/>
          </a:p>
        </p:txBody>
      </p:sp>
      <p:sp>
        <p:nvSpPr>
          <p:cNvPr id="6" name="Rectangle 1">
            <a:extLst>
              <a:ext uri="{FF2B5EF4-FFF2-40B4-BE49-F238E27FC236}">
                <a16:creationId xmlns:a16="http://schemas.microsoft.com/office/drawing/2014/main" id="{2FC17E18-86D2-452C-A6A5-6F0CFB543A45}"/>
              </a:ext>
            </a:extLst>
          </p:cNvPr>
          <p:cNvSpPr>
            <a:spLocks noChangeArrowheads="1"/>
          </p:cNvSpPr>
          <p:nvPr/>
        </p:nvSpPr>
        <p:spPr bwMode="auto">
          <a:xfrm>
            <a:off x="7896200" y="4558586"/>
            <a:ext cx="3888432" cy="86691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4"/>
                </a:solidFill>
                <a:effectLst/>
              </a:rPr>
              <a:t>Cette </a:t>
            </a:r>
            <a:r>
              <a:rPr kumimoji="0" lang="fr-FR" altLang="fr-FR" sz="1600" b="1" i="0" u="none" strike="noStrike" cap="none" normalizeH="0" baseline="0" dirty="0">
                <a:ln>
                  <a:noFill/>
                </a:ln>
                <a:solidFill>
                  <a:srgbClr val="202124"/>
                </a:solidFill>
                <a:effectLst/>
              </a:rPr>
              <a:t>nouvelle bergerie </a:t>
            </a:r>
            <a:r>
              <a:rPr kumimoji="0" lang="fr-FR" altLang="fr-FR" sz="1400" i="0" u="none" strike="noStrike" cap="none" normalizeH="0" baseline="0" dirty="0">
                <a:ln>
                  <a:noFill/>
                </a:ln>
                <a:solidFill>
                  <a:srgbClr val="202124"/>
                </a:solidFill>
                <a:effectLst/>
              </a:rPr>
              <a:t>(</a:t>
            </a:r>
            <a:r>
              <a:rPr lang="fr-FR" altLang="fr-FR" sz="1400" dirty="0" err="1">
                <a:solidFill>
                  <a:srgbClr val="202124"/>
                </a:solidFill>
              </a:rPr>
              <a:t>s</a:t>
            </a:r>
            <a:r>
              <a:rPr kumimoji="0" lang="fr-FR" altLang="fr-FR" sz="1400" i="0" u="none" strike="noStrike" cap="none" normalizeH="0" baseline="0" dirty="0" err="1">
                <a:ln>
                  <a:noFill/>
                </a:ln>
                <a:solidFill>
                  <a:srgbClr val="202124"/>
                </a:solidFill>
                <a:effectLst/>
              </a:rPr>
              <a:t>chaapskooi</a:t>
            </a:r>
            <a:r>
              <a:rPr kumimoji="0" lang="fr-FR" altLang="fr-FR" sz="1400" i="0" u="none" strike="noStrike" cap="none" normalizeH="0" baseline="0" dirty="0">
                <a:ln>
                  <a:noFill/>
                </a:ln>
                <a:solidFill>
                  <a:srgbClr val="202124"/>
                </a:solidFill>
                <a:effectLst/>
              </a:rPr>
              <a:t>) </a:t>
            </a:r>
            <a:r>
              <a:rPr kumimoji="0" lang="fr-FR" altLang="fr-FR" sz="1400" b="0" i="0" u="none" strike="noStrike" cap="none" normalizeH="0" baseline="0" dirty="0">
                <a:ln>
                  <a:noFill/>
                </a:ln>
                <a:solidFill>
                  <a:srgbClr val="202124"/>
                </a:solidFill>
                <a:effectLst/>
              </a:rPr>
              <a:t>abrite le plus grand troupeau de moutons des Pays-Bas. </a:t>
            </a:r>
            <a:r>
              <a:rPr kumimoji="0" lang="fr-FR" altLang="fr-FR" sz="1400" b="1" i="0" u="none" strike="noStrike" cap="none" normalizeH="0" baseline="0" dirty="0" err="1">
                <a:ln>
                  <a:noFill/>
                </a:ln>
                <a:solidFill>
                  <a:srgbClr val="202124"/>
                </a:solidFill>
                <a:effectLst/>
              </a:rPr>
              <a:t>Bargerveen</a:t>
            </a:r>
            <a:r>
              <a:rPr kumimoji="0" lang="fr-FR" altLang="fr-FR" sz="1400" b="0" i="0" u="none" strike="noStrike" cap="none" normalizeH="0" baseline="0" dirty="0">
                <a:ln>
                  <a:noFill/>
                </a:ln>
                <a:solidFill>
                  <a:srgbClr val="202124"/>
                </a:solidFill>
                <a:effectLst/>
              </a:rPr>
              <a:t> est l'une  des plus grandes réserves de tourbières surélevées des Pays-Bas.</a:t>
            </a:r>
            <a:r>
              <a:rPr kumimoji="0" lang="fr-FR" altLang="fr-FR" sz="14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184534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B16A8C-B0E9-49B5-AD47-D328634CE2E2}"/>
              </a:ext>
            </a:extLst>
          </p:cNvPr>
          <p:cNvSpPr>
            <a:spLocks noGrp="1"/>
          </p:cNvSpPr>
          <p:nvPr>
            <p:ph type="title"/>
          </p:nvPr>
        </p:nvSpPr>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Bâtiments de ferme contemporains</a:t>
            </a:r>
            <a:endParaRPr lang="fr-CA" dirty="0"/>
          </a:p>
        </p:txBody>
      </p:sp>
      <p:pic>
        <p:nvPicPr>
          <p:cNvPr id="5" name="Image 4" descr="Une image contenant herbe, extérieur, arbre, ciel&#10;&#10;Description générée automatiquement">
            <a:extLst>
              <a:ext uri="{FF2B5EF4-FFF2-40B4-BE49-F238E27FC236}">
                <a16:creationId xmlns:a16="http://schemas.microsoft.com/office/drawing/2014/main" id="{A846ABEC-44CE-4966-A4D0-7329366FD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1340768"/>
            <a:ext cx="5444747" cy="3962567"/>
          </a:xfrm>
          <a:prstGeom prst="rect">
            <a:avLst/>
          </a:prstGeom>
        </p:spPr>
      </p:pic>
      <p:sp>
        <p:nvSpPr>
          <p:cNvPr id="6" name="ZoneTexte 5">
            <a:extLst>
              <a:ext uri="{FF2B5EF4-FFF2-40B4-BE49-F238E27FC236}">
                <a16:creationId xmlns:a16="http://schemas.microsoft.com/office/drawing/2014/main" id="{BFE900D6-18C0-4DC7-B5F6-3B15D4E328B0}"/>
              </a:ext>
            </a:extLst>
          </p:cNvPr>
          <p:cNvSpPr txBox="1"/>
          <p:nvPr/>
        </p:nvSpPr>
        <p:spPr>
          <a:xfrm>
            <a:off x="5933521" y="6453336"/>
            <a:ext cx="2892565" cy="276999"/>
          </a:xfrm>
          <a:prstGeom prst="rect">
            <a:avLst/>
          </a:prstGeom>
          <a:noFill/>
        </p:spPr>
        <p:txBody>
          <a:bodyPr wrap="square">
            <a:spAutoFit/>
          </a:bodyPr>
          <a:lstStyle/>
          <a:p>
            <a:r>
              <a:rPr lang="fr-CA" sz="1200" dirty="0"/>
              <a:t>Photos: Matthieu </a:t>
            </a:r>
            <a:r>
              <a:rPr lang="fr-CA" sz="1200" dirty="0" err="1"/>
              <a:t>Gafsou</a:t>
            </a:r>
            <a:r>
              <a:rPr lang="fr-CA" sz="1200" dirty="0"/>
              <a:t> Suisse</a:t>
            </a:r>
          </a:p>
        </p:txBody>
      </p:sp>
      <p:sp>
        <p:nvSpPr>
          <p:cNvPr id="3" name="ZoneTexte 2">
            <a:extLst>
              <a:ext uri="{FF2B5EF4-FFF2-40B4-BE49-F238E27FC236}">
                <a16:creationId xmlns:a16="http://schemas.microsoft.com/office/drawing/2014/main" id="{B4288CD7-B35D-41A3-BD14-E8785A0B2CF3}"/>
              </a:ext>
            </a:extLst>
          </p:cNvPr>
          <p:cNvSpPr txBox="1"/>
          <p:nvPr/>
        </p:nvSpPr>
        <p:spPr>
          <a:xfrm>
            <a:off x="6495123" y="5517232"/>
            <a:ext cx="2905347" cy="553998"/>
          </a:xfrm>
          <a:prstGeom prst="rect">
            <a:avLst/>
          </a:prstGeom>
          <a:noFill/>
        </p:spPr>
        <p:txBody>
          <a:bodyPr wrap="none" rtlCol="0">
            <a:spAutoFit/>
          </a:bodyPr>
          <a:lstStyle/>
          <a:p>
            <a:r>
              <a:rPr lang="fr-CA" sz="1400" dirty="0"/>
              <a:t>Agricultural Shed, Lignières, NE, 2013</a:t>
            </a:r>
          </a:p>
          <a:p>
            <a:r>
              <a:rPr lang="fr-CA" sz="1400" dirty="0"/>
              <a:t>Architectes:</a:t>
            </a:r>
            <a:r>
              <a:rPr lang="fr-CA" sz="1600" b="1" dirty="0"/>
              <a:t> </a:t>
            </a:r>
            <a:r>
              <a:rPr lang="fr-CA" sz="1600" b="1" dirty="0" err="1"/>
              <a:t>Localarchitecture</a:t>
            </a:r>
            <a:endParaRPr lang="fr-CA" sz="1600" b="1" dirty="0"/>
          </a:p>
        </p:txBody>
      </p:sp>
      <p:pic>
        <p:nvPicPr>
          <p:cNvPr id="1026" name="Picture 2" descr="Hangar09_1140">
            <a:extLst>
              <a:ext uri="{FF2B5EF4-FFF2-40B4-BE49-F238E27FC236}">
                <a16:creationId xmlns:a16="http://schemas.microsoft.com/office/drawing/2014/main" id="{9529B6E5-E4E9-4B43-B2A4-708DCCF431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04" b="4561"/>
          <a:stretch/>
        </p:blipFill>
        <p:spPr bwMode="auto">
          <a:xfrm>
            <a:off x="-4365" y="4337720"/>
            <a:ext cx="554717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gar06_1140">
            <a:extLst>
              <a:ext uri="{FF2B5EF4-FFF2-40B4-BE49-F238E27FC236}">
                <a16:creationId xmlns:a16="http://schemas.microsoft.com/office/drawing/2014/main" id="{21CDE80F-CD71-4DB5-AE31-58DABD9C741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18"/>
          <a:stretch/>
        </p:blipFill>
        <p:spPr bwMode="auto">
          <a:xfrm>
            <a:off x="2207568" y="1340768"/>
            <a:ext cx="4108551"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03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CFB4A-045C-4D02-8EBD-44F3C1381752}"/>
              </a:ext>
            </a:extLst>
          </p:cNvPr>
          <p:cNvSpPr>
            <a:spLocks noGrp="1"/>
          </p:cNvSpPr>
          <p:nvPr>
            <p:ph type="title"/>
          </p:nvPr>
        </p:nvSpPr>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36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Bâtiments de ferme contemporains</a:t>
            </a:r>
            <a:endParaRPr lang="fr-CA" dirty="0"/>
          </a:p>
        </p:txBody>
      </p:sp>
      <p:pic>
        <p:nvPicPr>
          <p:cNvPr id="5" name="Image 4">
            <a:extLst>
              <a:ext uri="{FF2B5EF4-FFF2-40B4-BE49-F238E27FC236}">
                <a16:creationId xmlns:a16="http://schemas.microsoft.com/office/drawing/2014/main" id="{3BA06F16-E144-4E76-8254-1EF583862884}"/>
              </a:ext>
            </a:extLst>
          </p:cNvPr>
          <p:cNvPicPr>
            <a:picLocks noChangeAspect="1"/>
          </p:cNvPicPr>
          <p:nvPr/>
        </p:nvPicPr>
        <p:blipFill rotWithShape="1">
          <a:blip r:embed="rId2">
            <a:extLst>
              <a:ext uri="{28A0092B-C50C-407E-A947-70E740481C1C}">
                <a14:useLocalDpi xmlns:a14="http://schemas.microsoft.com/office/drawing/2010/main" val="0"/>
              </a:ext>
            </a:extLst>
          </a:blip>
          <a:srcRect l="54067"/>
          <a:stretch/>
        </p:blipFill>
        <p:spPr>
          <a:xfrm>
            <a:off x="-21349" y="1115424"/>
            <a:ext cx="3810000" cy="5700332"/>
          </a:xfrm>
          <a:prstGeom prst="rect">
            <a:avLst/>
          </a:prstGeom>
        </p:spPr>
      </p:pic>
      <p:pic>
        <p:nvPicPr>
          <p:cNvPr id="13" name="Image 12" descr="Une image contenant herbe, ciel, extérieur, bâtiment&#10;&#10;Description générée automatiquement">
            <a:extLst>
              <a:ext uri="{FF2B5EF4-FFF2-40B4-BE49-F238E27FC236}">
                <a16:creationId xmlns:a16="http://schemas.microsoft.com/office/drawing/2014/main" id="{1D44F679-04CB-48E2-8193-70E08F65A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230" y="1115516"/>
            <a:ext cx="6266258" cy="4175834"/>
          </a:xfrm>
          <a:prstGeom prst="rect">
            <a:avLst/>
          </a:prstGeom>
        </p:spPr>
      </p:pic>
      <p:pic>
        <p:nvPicPr>
          <p:cNvPr id="7" name="Image 6" descr="Une image contenant socle&#10;&#10;Description générée automatiquement">
            <a:extLst>
              <a:ext uri="{FF2B5EF4-FFF2-40B4-BE49-F238E27FC236}">
                <a16:creationId xmlns:a16="http://schemas.microsoft.com/office/drawing/2014/main" id="{216A777C-0C2E-447F-BB66-5A596EA8C8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86" r="13330"/>
          <a:stretch/>
        </p:blipFill>
        <p:spPr>
          <a:xfrm>
            <a:off x="3134546" y="1115423"/>
            <a:ext cx="2563509" cy="2538984"/>
          </a:xfrm>
          <a:prstGeom prst="rect">
            <a:avLst/>
          </a:prstGeom>
        </p:spPr>
      </p:pic>
      <p:sp>
        <p:nvSpPr>
          <p:cNvPr id="12" name="ZoneTexte 11">
            <a:extLst>
              <a:ext uri="{FF2B5EF4-FFF2-40B4-BE49-F238E27FC236}">
                <a16:creationId xmlns:a16="http://schemas.microsoft.com/office/drawing/2014/main" id="{BD797D7B-4CC6-45EC-97A5-592A45DC42F2}"/>
              </a:ext>
            </a:extLst>
          </p:cNvPr>
          <p:cNvSpPr txBox="1"/>
          <p:nvPr/>
        </p:nvSpPr>
        <p:spPr>
          <a:xfrm>
            <a:off x="3287688" y="3654407"/>
            <a:ext cx="2155491" cy="646331"/>
          </a:xfrm>
          <a:prstGeom prst="rect">
            <a:avLst/>
          </a:prstGeom>
          <a:noFill/>
        </p:spPr>
        <p:txBody>
          <a:bodyPr wrap="square">
            <a:spAutoFit/>
          </a:bodyPr>
          <a:lstStyle/>
          <a:p>
            <a:r>
              <a:rPr lang="fr-CA" sz="1200" b="0" i="0" dirty="0">
                <a:effectLst/>
                <a:latin typeface="calibri" panose="020F0502020204030204" pitchFamily="34" charset="0"/>
              </a:rPr>
              <a:t>« … double paroi … les volets ajourés en bois, y disparaissent totalement. »</a:t>
            </a:r>
            <a:endParaRPr lang="fr-CA" sz="1200" dirty="0"/>
          </a:p>
        </p:txBody>
      </p:sp>
      <p:sp>
        <p:nvSpPr>
          <p:cNvPr id="14" name="ZoneTexte 13">
            <a:extLst>
              <a:ext uri="{FF2B5EF4-FFF2-40B4-BE49-F238E27FC236}">
                <a16:creationId xmlns:a16="http://schemas.microsoft.com/office/drawing/2014/main" id="{A193BA0D-293C-4E27-AD12-D0FD835D7A5B}"/>
              </a:ext>
            </a:extLst>
          </p:cNvPr>
          <p:cNvSpPr txBox="1"/>
          <p:nvPr/>
        </p:nvSpPr>
        <p:spPr>
          <a:xfrm>
            <a:off x="3287688" y="4457359"/>
            <a:ext cx="2337192" cy="1384995"/>
          </a:xfrm>
          <a:prstGeom prst="rect">
            <a:avLst/>
          </a:prstGeom>
          <a:noFill/>
        </p:spPr>
        <p:txBody>
          <a:bodyPr wrap="square">
            <a:spAutoFit/>
          </a:bodyPr>
          <a:lstStyle/>
          <a:p>
            <a:pPr algn="just"/>
            <a:r>
              <a:rPr lang="fr-CA" sz="1200" b="0" i="0" dirty="0">
                <a:effectLst/>
                <a:latin typeface="calibri" panose="020F0502020204030204" pitchFamily="34" charset="0"/>
              </a:rPr>
              <a:t>« Tandis que le caractère ordinaire et rustique des matériaux est affirmé - bois,</a:t>
            </a:r>
            <a:r>
              <a:rPr lang="fr-CA" sz="1200" dirty="0">
                <a:latin typeface="calibri" panose="020F0502020204030204" pitchFamily="34" charset="0"/>
              </a:rPr>
              <a:t> </a:t>
            </a:r>
            <a:r>
              <a:rPr lang="fr-CA" sz="1200" b="0" i="0" dirty="0">
                <a:effectLst/>
                <a:latin typeface="calibri" panose="020F0502020204030204" pitchFamily="34" charset="0"/>
              </a:rPr>
              <a:t>zinc et terre cuite, la mise en œuvre des détails de construction est précise et contemporaine - angles, rives de toitures et cadres des baies » GR</a:t>
            </a:r>
          </a:p>
        </p:txBody>
      </p:sp>
      <p:sp>
        <p:nvSpPr>
          <p:cNvPr id="16" name="ZoneTexte 15">
            <a:extLst>
              <a:ext uri="{FF2B5EF4-FFF2-40B4-BE49-F238E27FC236}">
                <a16:creationId xmlns:a16="http://schemas.microsoft.com/office/drawing/2014/main" id="{204A7BA8-B191-49F4-8A5E-53FE3C355608}"/>
              </a:ext>
            </a:extLst>
          </p:cNvPr>
          <p:cNvSpPr txBox="1"/>
          <p:nvPr/>
        </p:nvSpPr>
        <p:spPr>
          <a:xfrm>
            <a:off x="3273376" y="6022599"/>
            <a:ext cx="8640960" cy="677108"/>
          </a:xfrm>
          <a:prstGeom prst="rect">
            <a:avLst/>
          </a:prstGeom>
          <a:solidFill>
            <a:schemeClr val="bg1"/>
          </a:solidFill>
        </p:spPr>
        <p:txBody>
          <a:bodyPr wrap="square">
            <a:spAutoFit/>
          </a:bodyPr>
          <a:lstStyle/>
          <a:p>
            <a:r>
              <a:rPr lang="fr-CA" sz="1200" b="0" i="0" dirty="0">
                <a:effectLst/>
                <a:latin typeface="calibri" panose="020F0502020204030204" pitchFamily="34" charset="0"/>
              </a:rPr>
              <a:t>La structure de la maison, en béton cellulaire de forte épaisseur, assure des performances thermiques exemplaires à un faible coût, sans isolant ni pare-vapeur. Ce «noyau dur» est recouvert d’un </a:t>
            </a:r>
            <a:r>
              <a:rPr lang="fr-CA" sz="1400" b="1" i="0" dirty="0">
                <a:effectLst/>
                <a:latin typeface="calibri" panose="020F0502020204030204" pitchFamily="34" charset="0"/>
              </a:rPr>
              <a:t>bardage en clins d’épicéa autoclavé brut </a:t>
            </a:r>
            <a:r>
              <a:rPr lang="fr-CA" sz="1200" b="0" i="0" dirty="0">
                <a:effectLst/>
                <a:latin typeface="calibri" panose="020F0502020204030204" pitchFamily="34" charset="0"/>
              </a:rPr>
              <a:t>qui confère au bâtiment sa physionomie rurale et agricole.</a:t>
            </a:r>
            <a:endParaRPr lang="fr-CA" sz="1200" dirty="0"/>
          </a:p>
        </p:txBody>
      </p:sp>
      <p:sp>
        <p:nvSpPr>
          <p:cNvPr id="21" name="ZoneTexte 20">
            <a:extLst>
              <a:ext uri="{FF2B5EF4-FFF2-40B4-BE49-F238E27FC236}">
                <a16:creationId xmlns:a16="http://schemas.microsoft.com/office/drawing/2014/main" id="{A57296D2-4947-431A-83CA-3616EDBAAB39}"/>
              </a:ext>
            </a:extLst>
          </p:cNvPr>
          <p:cNvSpPr txBox="1"/>
          <p:nvPr/>
        </p:nvSpPr>
        <p:spPr>
          <a:xfrm>
            <a:off x="7320136" y="5291350"/>
            <a:ext cx="351614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Calibri" panose="020F0502020204030204"/>
                <a:ea typeface="+mn-ea"/>
                <a:cs typeface="+mn-cs"/>
              </a:rPr>
              <a:t>Maison + hangar, Cagny, France,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00000"/>
                </a:solidFill>
                <a:effectLst/>
                <a:uLnTx/>
                <a:uFillTx/>
                <a:latin typeface="Calibri" panose="020F0502020204030204"/>
                <a:ea typeface="+mn-ea"/>
                <a:cs typeface="+mn-cs"/>
              </a:rPr>
              <a:t>Guillaume Ramillien, architecte</a:t>
            </a:r>
            <a:endPar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841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3471F-E385-492C-ADF6-0028F475211E}"/>
              </a:ext>
            </a:extLst>
          </p:cNvPr>
          <p:cNvSpPr>
            <a:spLocks noGrp="1"/>
          </p:cNvSpPr>
          <p:nvPr>
            <p:ph type="title"/>
          </p:nvPr>
        </p:nvSpPr>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0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exemple de restauration</a:t>
            </a:r>
            <a:endParaRPr lang="fr-CA" dirty="0"/>
          </a:p>
        </p:txBody>
      </p:sp>
      <p:pic>
        <p:nvPicPr>
          <p:cNvPr id="5" name="Image 4" descr="Une image contenant arbre, extérieur, bâtiment, herbe&#10;&#10;Description générée automatiquement">
            <a:extLst>
              <a:ext uri="{FF2B5EF4-FFF2-40B4-BE49-F238E27FC236}">
                <a16:creationId xmlns:a16="http://schemas.microsoft.com/office/drawing/2014/main" id="{88B6812F-53AE-47AF-97BD-8E4384891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377" y="1179198"/>
            <a:ext cx="5435216" cy="3611399"/>
          </a:xfrm>
          <a:prstGeom prst="rect">
            <a:avLst/>
          </a:prstGeom>
        </p:spPr>
      </p:pic>
      <p:pic>
        <p:nvPicPr>
          <p:cNvPr id="7" name="Image 6" descr="Une image contenant extérieur, ciel, maison, herbe&#10;&#10;Description générée automatiquement">
            <a:extLst>
              <a:ext uri="{FF2B5EF4-FFF2-40B4-BE49-F238E27FC236}">
                <a16:creationId xmlns:a16="http://schemas.microsoft.com/office/drawing/2014/main" id="{283249E0-BB22-45C4-B4AA-536DC3CCD3D1}"/>
              </a:ext>
            </a:extLst>
          </p:cNvPr>
          <p:cNvPicPr>
            <a:picLocks noChangeAspect="1"/>
          </p:cNvPicPr>
          <p:nvPr/>
        </p:nvPicPr>
        <p:blipFill rotWithShape="1">
          <a:blip r:embed="rId3">
            <a:extLst>
              <a:ext uri="{28A0092B-C50C-407E-A947-70E740481C1C}">
                <a14:useLocalDpi xmlns:a14="http://schemas.microsoft.com/office/drawing/2010/main" val="0"/>
              </a:ext>
            </a:extLst>
          </a:blip>
          <a:srcRect t="5689"/>
          <a:stretch/>
        </p:blipFill>
        <p:spPr>
          <a:xfrm>
            <a:off x="6411991" y="1154169"/>
            <a:ext cx="5211260" cy="3611398"/>
          </a:xfrm>
          <a:prstGeom prst="rect">
            <a:avLst/>
          </a:prstGeom>
        </p:spPr>
      </p:pic>
      <p:sp>
        <p:nvSpPr>
          <p:cNvPr id="8" name="ZoneTexte 7">
            <a:extLst>
              <a:ext uri="{FF2B5EF4-FFF2-40B4-BE49-F238E27FC236}">
                <a16:creationId xmlns:a16="http://schemas.microsoft.com/office/drawing/2014/main" id="{4FE47FB8-2F45-4E0E-82FD-2DDDA2B09EE7}"/>
              </a:ext>
            </a:extLst>
          </p:cNvPr>
          <p:cNvSpPr txBox="1"/>
          <p:nvPr/>
        </p:nvSpPr>
        <p:spPr>
          <a:xfrm>
            <a:off x="6317321" y="4860215"/>
            <a:ext cx="5400600" cy="1723549"/>
          </a:xfrm>
          <a:prstGeom prst="rect">
            <a:avLst/>
          </a:prstGeom>
          <a:noFill/>
        </p:spPr>
        <p:txBody>
          <a:bodyPr wrap="square">
            <a:spAutoFit/>
          </a:bodyPr>
          <a:lstStyle/>
          <a:p>
            <a:r>
              <a:rPr lang="fr-CA" sz="1400" dirty="0">
                <a:effectLst/>
                <a:latin typeface="Calibri" panose="020F0502020204030204" pitchFamily="34" charset="0"/>
                <a:ea typeface="Times New Roman" panose="02020603050405020304" pitchFamily="18" charset="0"/>
              </a:rPr>
              <a:t>Lors des travaux de </a:t>
            </a:r>
            <a:r>
              <a:rPr lang="fr-CA" sz="1600" b="1" dirty="0">
                <a:effectLst/>
                <a:latin typeface="Calibri" panose="020F0502020204030204" pitchFamily="34" charset="0"/>
                <a:ea typeface="Times New Roman" panose="02020603050405020304" pitchFamily="18" charset="0"/>
              </a:rPr>
              <a:t>restauration</a:t>
            </a:r>
            <a:r>
              <a:rPr lang="fr-CA" sz="1400" dirty="0">
                <a:effectLst/>
                <a:latin typeface="Calibri" panose="020F0502020204030204" pitchFamily="34" charset="0"/>
                <a:ea typeface="Times New Roman" panose="02020603050405020304" pitchFamily="18" charset="0"/>
              </a:rPr>
              <a:t>, seules les planches requérant un remplacement l’ont été. </a:t>
            </a:r>
            <a:r>
              <a:rPr lang="fr-CA" sz="1400" dirty="0">
                <a:latin typeface="Calibri" panose="020F0502020204030204" pitchFamily="34" charset="0"/>
                <a:ea typeface="Times New Roman" panose="02020603050405020304" pitchFamily="18" charset="0"/>
              </a:rPr>
              <a:t>L</a:t>
            </a:r>
            <a:r>
              <a:rPr lang="fr-CA" sz="1400" dirty="0">
                <a:effectLst/>
                <a:latin typeface="Calibri" panose="020F0502020204030204" pitchFamily="34" charset="0"/>
                <a:ea typeface="Times New Roman" panose="02020603050405020304" pitchFamily="18" charset="0"/>
              </a:rPr>
              <a:t>a Villa a jadis connu une phase importante de travaux avec l’ajout d’un étage habitable à même les combles : de ce fait, il a pu y avoir ragréage de </a:t>
            </a:r>
            <a:r>
              <a:rPr lang="fr-CA" sz="1600" b="1" dirty="0">
                <a:effectLst/>
                <a:latin typeface="Calibri" panose="020F0502020204030204" pitchFamily="34" charset="0"/>
                <a:ea typeface="Times New Roman" panose="02020603050405020304" pitchFamily="18" charset="0"/>
              </a:rPr>
              <a:t>déclin de cèdre de l’ouest </a:t>
            </a:r>
            <a:r>
              <a:rPr lang="fr-CA" sz="1400" dirty="0">
                <a:effectLst/>
                <a:latin typeface="Calibri" panose="020F0502020204030204" pitchFamily="34" charset="0"/>
                <a:ea typeface="Times New Roman" panose="02020603050405020304" pitchFamily="18" charset="0"/>
              </a:rPr>
              <a:t>à cette époque.</a:t>
            </a: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Le fini est une </a:t>
            </a:r>
            <a:r>
              <a:rPr kumimoji="0" lang="fr-CA"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teinture opaque.</a:t>
            </a:r>
          </a:p>
          <a:p>
            <a:endParaRPr kumimoji="0" lang="fr-CA"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r>
              <a:rPr lang="fr-CA" sz="1600" dirty="0">
                <a:solidFill>
                  <a:prstClr val="black"/>
                </a:solidFill>
                <a:latin typeface="Calibri" panose="020F0502020204030204" pitchFamily="34" charset="0"/>
              </a:rPr>
              <a:t>Textes et photos </a:t>
            </a:r>
            <a:r>
              <a:rPr lang="fr-CA" sz="1600" b="1" dirty="0">
                <a:solidFill>
                  <a:prstClr val="black"/>
                </a:solidFill>
                <a:latin typeface="Calibri" panose="020F0502020204030204" pitchFamily="34" charset="0"/>
              </a:rPr>
              <a:t>ABCP architectes</a:t>
            </a:r>
            <a:endParaRPr lang="fr-CA" sz="1600" b="1" dirty="0"/>
          </a:p>
        </p:txBody>
      </p:sp>
      <p:sp>
        <p:nvSpPr>
          <p:cNvPr id="13" name="ZoneTexte 12">
            <a:extLst>
              <a:ext uri="{FF2B5EF4-FFF2-40B4-BE49-F238E27FC236}">
                <a16:creationId xmlns:a16="http://schemas.microsoft.com/office/drawing/2014/main" id="{AB425116-EC14-4910-8442-2CC4D6D03D74}"/>
              </a:ext>
            </a:extLst>
          </p:cNvPr>
          <p:cNvSpPr txBox="1"/>
          <p:nvPr/>
        </p:nvSpPr>
        <p:spPr>
          <a:xfrm>
            <a:off x="177647" y="4867417"/>
            <a:ext cx="6102289"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La restauration générale comprend celle des </a:t>
            </a:r>
            <a:r>
              <a:rPr kumimoji="0" lang="fr-C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parements muraux en planches à clins et planches cornières</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de la </a:t>
            </a:r>
            <a:r>
              <a:rPr kumimoji="0" lang="fr-C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couverture en bardeaux de cèdre</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des gouttières traditionnelles en cuivre étamé et de la </a:t>
            </a:r>
            <a:r>
              <a:rPr kumimoji="0" lang="fr-C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fenestration en bois </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(notamment les </a:t>
            </a:r>
            <a:r>
              <a:rPr kumimoji="0" lang="fr-CA" sz="1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petits-bois</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les chambranles et les </a:t>
            </a:r>
            <a:r>
              <a:rPr kumimoji="0" lang="fr-C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persiennes en acajou</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400" dirty="0">
                <a:effectLst/>
                <a:ea typeface="Calibri" panose="020F0502020204030204" pitchFamily="34" charset="0"/>
                <a:cs typeface="Times New Roman" panose="02020603050405020304" pitchFamily="18" charset="0"/>
              </a:rPr>
              <a:t>Parmi les innovations remarquables apportées: l’intégration  de   </a:t>
            </a:r>
            <a:r>
              <a:rPr lang="fr-CA" sz="1600" b="1" dirty="0">
                <a:effectLst/>
                <a:ea typeface="Calibri" panose="020F0502020204030204" pitchFamily="34" charset="0"/>
                <a:cs typeface="Times New Roman" panose="02020603050405020304" pitchFamily="18" charset="0"/>
              </a:rPr>
              <a:t>gicleurs par brumisation</a:t>
            </a:r>
            <a:r>
              <a:rPr lang="fr-CA" sz="1400" dirty="0">
                <a:effectLst/>
                <a:ea typeface="Calibri" panose="020F0502020204030204" pitchFamily="34" charset="0"/>
                <a:cs typeface="Times New Roman" panose="02020603050405020304" pitchFamily="18" charset="0"/>
              </a:rPr>
              <a:t>, visant la protection de ce patrimoine  de  bois  en évitant de  dénaturer  le décor intérieur.</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endParaRPr lang="fr-CA" sz="1400" dirty="0"/>
          </a:p>
        </p:txBody>
      </p:sp>
      <p:sp>
        <p:nvSpPr>
          <p:cNvPr id="15" name="ZoneTexte 14">
            <a:extLst>
              <a:ext uri="{FF2B5EF4-FFF2-40B4-BE49-F238E27FC236}">
                <a16:creationId xmlns:a16="http://schemas.microsoft.com/office/drawing/2014/main" id="{43A6A736-78E8-4991-97CC-7CF824AC4C0E}"/>
              </a:ext>
            </a:extLst>
          </p:cNvPr>
          <p:cNvSpPr txBox="1"/>
          <p:nvPr/>
        </p:nvSpPr>
        <p:spPr>
          <a:xfrm>
            <a:off x="6453223" y="1201574"/>
            <a:ext cx="5170028" cy="644087"/>
          </a:xfrm>
          <a:prstGeom prst="rect">
            <a:avLst/>
          </a:prstGeom>
          <a:noFill/>
        </p:spPr>
        <p:txBody>
          <a:bodyPr wrap="square">
            <a:spAutoFit/>
          </a:bodyPr>
          <a:lstStyle/>
          <a:p>
            <a:pPr marR="69850" algn="just">
              <a:lnSpc>
                <a:spcPct val="115000"/>
              </a:lnSpc>
              <a:spcBef>
                <a:spcPts val="300"/>
              </a:spcBef>
              <a:tabLst>
                <a:tab pos="171450" algn="l"/>
                <a:tab pos="2571750" algn="r"/>
              </a:tabLst>
            </a:pPr>
            <a:r>
              <a:rPr lang="fr-FR" b="1" dirty="0">
                <a:solidFill>
                  <a:srgbClr val="000000"/>
                </a:solidFill>
                <a:effectLst/>
                <a:ea typeface="Times New Roman" panose="02020603050405020304" pitchFamily="18" charset="0"/>
                <a:cs typeface="Arial" panose="020B0604020202020204" pitchFamily="34" charset="0"/>
              </a:rPr>
              <a:t>La Villa </a:t>
            </a:r>
            <a:r>
              <a:rPr lang="fr-FR" b="1" dirty="0" err="1">
                <a:solidFill>
                  <a:srgbClr val="000000"/>
                </a:solidFill>
                <a:effectLst/>
                <a:ea typeface="Times New Roman" panose="02020603050405020304" pitchFamily="18" charset="0"/>
                <a:cs typeface="Arial" panose="020B0604020202020204" pitchFamily="34" charset="0"/>
              </a:rPr>
              <a:t>Estevan</a:t>
            </a:r>
            <a:r>
              <a:rPr lang="fr-FR" b="1" dirty="0">
                <a:solidFill>
                  <a:srgbClr val="000000"/>
                </a:solidFill>
                <a:effectLst/>
                <a:ea typeface="Times New Roman" panose="02020603050405020304" pitchFamily="18" charset="0"/>
                <a:cs typeface="Arial" panose="020B0604020202020204" pitchFamily="34" charset="0"/>
              </a:rPr>
              <a:t> </a:t>
            </a:r>
            <a:r>
              <a:rPr lang="fr-FR" sz="1400" dirty="0">
                <a:solidFill>
                  <a:srgbClr val="000000"/>
                </a:solidFill>
                <a:effectLst/>
                <a:ea typeface="Times New Roman" panose="02020603050405020304" pitchFamily="18" charset="0"/>
                <a:cs typeface="Arial" panose="020B0604020202020204" pitchFamily="34" charset="0"/>
              </a:rPr>
              <a:t>fut érigée par </a:t>
            </a:r>
            <a:r>
              <a:rPr lang="fr-CA" sz="1400" dirty="0">
                <a:solidFill>
                  <a:srgbClr val="000000"/>
                </a:solidFill>
                <a:effectLst/>
                <a:ea typeface="Times New Roman" panose="02020603050405020304" pitchFamily="18" charset="0"/>
                <a:cs typeface="Arial" panose="020B0604020202020204" pitchFamily="34" charset="0"/>
              </a:rPr>
              <a:t>la famille </a:t>
            </a:r>
            <a:r>
              <a:rPr lang="fr-CA" sz="1400" dirty="0" err="1">
                <a:solidFill>
                  <a:srgbClr val="000000"/>
                </a:solidFill>
                <a:effectLst/>
                <a:ea typeface="Times New Roman" panose="02020603050405020304" pitchFamily="18" charset="0"/>
                <a:cs typeface="Arial" panose="020B0604020202020204" pitchFamily="34" charset="0"/>
              </a:rPr>
              <a:t>Reford</a:t>
            </a:r>
            <a:r>
              <a:rPr lang="fr-CA" sz="1400" dirty="0">
                <a:solidFill>
                  <a:srgbClr val="000000"/>
                </a:solidFill>
                <a:effectLst/>
                <a:ea typeface="Times New Roman" panose="02020603050405020304" pitchFamily="18" charset="0"/>
                <a:cs typeface="Arial" panose="020B0604020202020204" pitchFamily="34" charset="0"/>
              </a:rPr>
              <a:t> </a:t>
            </a:r>
            <a:r>
              <a:rPr lang="fr-FR" sz="1400" dirty="0">
                <a:solidFill>
                  <a:srgbClr val="000000"/>
                </a:solidFill>
                <a:effectLst/>
                <a:ea typeface="Times New Roman" panose="02020603050405020304" pitchFamily="18" charset="0"/>
                <a:cs typeface="Arial" panose="020B0604020202020204" pitchFamily="34" charset="0"/>
              </a:rPr>
              <a:t>en 1887 et agrandie en 1926-27. </a:t>
            </a:r>
            <a:r>
              <a:rPr lang="fr-CA" sz="1400" dirty="0">
                <a:solidFill>
                  <a:srgbClr val="000000"/>
                </a:solidFill>
                <a:effectLst/>
                <a:ea typeface="Times New Roman" panose="02020603050405020304" pitchFamily="18" charset="0"/>
                <a:cs typeface="Arial" panose="020B0604020202020204" pitchFamily="34" charset="0"/>
              </a:rPr>
              <a:t>Elle est sise à l’intérieur des Jardins de Métis.</a:t>
            </a:r>
          </a:p>
        </p:txBody>
      </p:sp>
      <p:sp>
        <p:nvSpPr>
          <p:cNvPr id="10" name="ZoneTexte 9">
            <a:extLst>
              <a:ext uri="{FF2B5EF4-FFF2-40B4-BE49-F238E27FC236}">
                <a16:creationId xmlns:a16="http://schemas.microsoft.com/office/drawing/2014/main" id="{B5E31439-5A05-4B5E-9756-7B40B94A489E}"/>
              </a:ext>
            </a:extLst>
          </p:cNvPr>
          <p:cNvSpPr txBox="1"/>
          <p:nvPr/>
        </p:nvSpPr>
        <p:spPr>
          <a:xfrm>
            <a:off x="6453223" y="1807724"/>
            <a:ext cx="6096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L’immeuble et le site sont</a:t>
            </a:r>
            <a:r>
              <a:rPr kumimoji="0" lang="fr-CA" sz="1400" b="0" i="0" u="none" strike="noStrike" kern="1200" cap="none" spc="5"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désignés </a:t>
            </a:r>
            <a:r>
              <a:rPr kumimoji="0" lang="fr-C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patrimoniaux</a:t>
            </a:r>
            <a:r>
              <a:rPr kumimoji="0" lang="fr-CA"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le 6 juin 2013</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514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DC088-158E-405D-ADBC-6E3E26B6B373}"/>
              </a:ext>
            </a:extLst>
          </p:cNvPr>
          <p:cNvSpPr>
            <a:spLocks noGrp="1"/>
          </p:cNvSpPr>
          <p:nvPr>
            <p:ph type="title"/>
          </p:nvPr>
        </p:nvSpPr>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4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de restauration</a:t>
            </a:r>
            <a:endParaRPr lang="fr-CA" sz="4400" dirty="0"/>
          </a:p>
        </p:txBody>
      </p:sp>
      <p:sp>
        <p:nvSpPr>
          <p:cNvPr id="5" name="ZoneTexte 4">
            <a:extLst>
              <a:ext uri="{FF2B5EF4-FFF2-40B4-BE49-F238E27FC236}">
                <a16:creationId xmlns:a16="http://schemas.microsoft.com/office/drawing/2014/main" id="{B24958B0-F88E-4D2E-B4B4-902BEE60EAEC}"/>
              </a:ext>
            </a:extLst>
          </p:cNvPr>
          <p:cNvSpPr txBox="1"/>
          <p:nvPr/>
        </p:nvSpPr>
        <p:spPr>
          <a:xfrm>
            <a:off x="119336" y="5740603"/>
            <a:ext cx="7992888" cy="830997"/>
          </a:xfrm>
          <a:prstGeom prst="rect">
            <a:avLst/>
          </a:prstGeom>
          <a:noFill/>
        </p:spPr>
        <p:txBody>
          <a:bodyPr wrap="square">
            <a:spAutoFit/>
          </a:bodyPr>
          <a:lstStyle/>
          <a:p>
            <a:r>
              <a:rPr lang="fr-CA" sz="1600" dirty="0"/>
              <a:t>La construction de l’</a:t>
            </a:r>
            <a:r>
              <a:rPr lang="fr-CA" sz="1600" b="1" dirty="0"/>
              <a:t>église Saint-Pierre de </a:t>
            </a:r>
            <a:r>
              <a:rPr lang="fr-CA" sz="1600" b="1" dirty="0" err="1"/>
              <a:t>Lavernières</a:t>
            </a:r>
            <a:r>
              <a:rPr lang="fr-CA" sz="1600" b="1" dirty="0"/>
              <a:t> </a:t>
            </a:r>
            <a:r>
              <a:rPr lang="fr-CA" sz="1600" dirty="0"/>
              <a:t>(Iles-de-la-Madeleine) débute en </a:t>
            </a:r>
            <a:r>
              <a:rPr lang="fr-CA" sz="1600" b="1" dirty="0"/>
              <a:t>1872 (-1881)</a:t>
            </a:r>
            <a:r>
              <a:rPr lang="fr-CA" sz="1600" dirty="0"/>
              <a:t> sur un terrain cédé par Monsieur Augustin Nadeau. La charpente aurait été bâtie avec du bois provenant d’un navire naufragé, scié au cours de l’hiver à l’occasion de corvées.</a:t>
            </a:r>
          </a:p>
        </p:txBody>
      </p:sp>
      <p:pic>
        <p:nvPicPr>
          <p:cNvPr id="7" name="Image 6" descr="Une image contenant ciel, herbe, extérieur, bâtiment&#10;&#10;Description générée automatiquement">
            <a:extLst>
              <a:ext uri="{FF2B5EF4-FFF2-40B4-BE49-F238E27FC236}">
                <a16:creationId xmlns:a16="http://schemas.microsoft.com/office/drawing/2014/main" id="{875071D9-C3BE-4BE1-B19F-A39D178B8BED}"/>
              </a:ext>
            </a:extLst>
          </p:cNvPr>
          <p:cNvPicPr>
            <a:picLocks noChangeAspect="1"/>
          </p:cNvPicPr>
          <p:nvPr/>
        </p:nvPicPr>
        <p:blipFill rotWithShape="1">
          <a:blip r:embed="rId2">
            <a:extLst>
              <a:ext uri="{28A0092B-C50C-407E-A947-70E740481C1C}">
                <a14:useLocalDpi xmlns:a14="http://schemas.microsoft.com/office/drawing/2010/main" val="0"/>
              </a:ext>
            </a:extLst>
          </a:blip>
          <a:srcRect l="5557" r="9149"/>
          <a:stretch/>
        </p:blipFill>
        <p:spPr>
          <a:xfrm>
            <a:off x="191344" y="1119418"/>
            <a:ext cx="6668293" cy="4401559"/>
          </a:xfrm>
          <a:prstGeom prst="rect">
            <a:avLst/>
          </a:prstGeom>
        </p:spPr>
      </p:pic>
      <p:pic>
        <p:nvPicPr>
          <p:cNvPr id="4" name="Image 3" descr="Une image contenant bâtiment&#10;&#10;Description générée automatiquement">
            <a:extLst>
              <a:ext uri="{FF2B5EF4-FFF2-40B4-BE49-F238E27FC236}">
                <a16:creationId xmlns:a16="http://schemas.microsoft.com/office/drawing/2014/main" id="{0F3C50FC-A1BF-40A6-A649-9A213CCE6CE9}"/>
              </a:ext>
            </a:extLst>
          </p:cNvPr>
          <p:cNvPicPr>
            <a:picLocks noChangeAspect="1"/>
          </p:cNvPicPr>
          <p:nvPr/>
        </p:nvPicPr>
        <p:blipFill rotWithShape="1">
          <a:blip r:embed="rId3">
            <a:extLst>
              <a:ext uri="{28A0092B-C50C-407E-A947-70E740481C1C}">
                <a14:useLocalDpi xmlns:a14="http://schemas.microsoft.com/office/drawing/2010/main" val="0"/>
              </a:ext>
            </a:extLst>
          </a:blip>
          <a:srcRect l="5167" r="2224" b="7652"/>
          <a:stretch/>
        </p:blipFill>
        <p:spPr>
          <a:xfrm>
            <a:off x="7032104" y="1781734"/>
            <a:ext cx="4968552" cy="2786943"/>
          </a:xfrm>
          <a:prstGeom prst="rect">
            <a:avLst/>
          </a:prstGeom>
        </p:spPr>
      </p:pic>
      <p:sp>
        <p:nvSpPr>
          <p:cNvPr id="8" name="ZoneTexte 7">
            <a:extLst>
              <a:ext uri="{FF2B5EF4-FFF2-40B4-BE49-F238E27FC236}">
                <a16:creationId xmlns:a16="http://schemas.microsoft.com/office/drawing/2014/main" id="{4015E961-E222-4517-81BD-6EA7D67E37D8}"/>
              </a:ext>
            </a:extLst>
          </p:cNvPr>
          <p:cNvSpPr txBox="1"/>
          <p:nvPr/>
        </p:nvSpPr>
        <p:spPr>
          <a:xfrm>
            <a:off x="7968208" y="4682320"/>
            <a:ext cx="3863752" cy="830997"/>
          </a:xfrm>
          <a:prstGeom prst="rect">
            <a:avLst/>
          </a:prstGeom>
          <a:noFill/>
        </p:spPr>
        <p:txBody>
          <a:bodyPr wrap="square">
            <a:spAutoFit/>
          </a:bodyPr>
          <a:lstStyle/>
          <a:p>
            <a:r>
              <a:rPr lang="fr-CA" sz="1600" dirty="0"/>
              <a:t>Le décapage de tous les bardeaux a nécessité un mois de travail, en </a:t>
            </a:r>
            <a:r>
              <a:rPr lang="fr-CA" sz="1600" b="1" dirty="0"/>
              <a:t>2021</a:t>
            </a:r>
          </a:p>
          <a:p>
            <a:r>
              <a:rPr lang="fr-CA" sz="1600" dirty="0"/>
              <a:t>PHOTO : RADIO-CANADA / ISABELLE LAROSE</a:t>
            </a:r>
          </a:p>
        </p:txBody>
      </p:sp>
    </p:spTree>
    <p:extLst>
      <p:ext uri="{BB962C8B-B14F-4D97-AF65-F5344CB8AC3E}">
        <p14:creationId xmlns:p14="http://schemas.microsoft.com/office/powerpoint/2010/main" val="335454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CFABD-6BC1-4C74-A815-F63FA550DC3F}"/>
              </a:ext>
            </a:extLst>
          </p:cNvPr>
          <p:cNvSpPr>
            <a:spLocks noGrp="1"/>
          </p:cNvSpPr>
          <p:nvPr>
            <p:ph type="title"/>
          </p:nvPr>
        </p:nvSpPr>
        <p:spPr>
          <a:xfrm>
            <a:off x="479376" y="337232"/>
            <a:ext cx="11330874"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Types de produits au Québec</a:t>
            </a:r>
            <a:endParaRPr lang="fr-CA" dirty="0"/>
          </a:p>
        </p:txBody>
      </p:sp>
      <p:pic>
        <p:nvPicPr>
          <p:cNvPr id="1026" name="Picture 2">
            <a:extLst>
              <a:ext uri="{FF2B5EF4-FFF2-40B4-BE49-F238E27FC236}">
                <a16:creationId xmlns:a16="http://schemas.microsoft.com/office/drawing/2014/main" id="{860617EE-201F-4289-92A9-985377378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32" y="1208581"/>
            <a:ext cx="2385662" cy="1591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8720829-E5C3-4ACB-854A-EF048DC5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721" y="1208581"/>
            <a:ext cx="2385662" cy="15874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3AA0C09-B4B8-492D-B316-3D816E62C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232" y="1231005"/>
            <a:ext cx="2492088" cy="15426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1785131-553F-40EE-AEB1-588EE18B9B6D}"/>
              </a:ext>
            </a:extLst>
          </p:cNvPr>
          <p:cNvPicPr>
            <a:picLocks noChangeAspect="1"/>
          </p:cNvPicPr>
          <p:nvPr/>
        </p:nvPicPr>
        <p:blipFill>
          <a:blip r:embed="rId5"/>
          <a:stretch>
            <a:fillRect/>
          </a:stretch>
        </p:blipFill>
        <p:spPr>
          <a:xfrm>
            <a:off x="9424587" y="1146369"/>
            <a:ext cx="2385663" cy="1548807"/>
          </a:xfrm>
          <a:prstGeom prst="rect">
            <a:avLst/>
          </a:prstGeom>
        </p:spPr>
      </p:pic>
      <p:sp>
        <p:nvSpPr>
          <p:cNvPr id="5" name="ZoneTexte 4">
            <a:extLst>
              <a:ext uri="{FF2B5EF4-FFF2-40B4-BE49-F238E27FC236}">
                <a16:creationId xmlns:a16="http://schemas.microsoft.com/office/drawing/2014/main" id="{9957C10B-FBFC-4CC4-B312-67D58AE80762}"/>
              </a:ext>
            </a:extLst>
          </p:cNvPr>
          <p:cNvSpPr txBox="1"/>
          <p:nvPr/>
        </p:nvSpPr>
        <p:spPr>
          <a:xfrm>
            <a:off x="348493" y="2883588"/>
            <a:ext cx="2691867" cy="1600438"/>
          </a:xfrm>
          <a:prstGeom prst="rect">
            <a:avLst/>
          </a:prstGeom>
          <a:noFill/>
        </p:spPr>
        <p:txBody>
          <a:bodyPr wrap="square" rtlCol="0">
            <a:spAutoFit/>
          </a:bodyPr>
          <a:lstStyle/>
          <a:p>
            <a:r>
              <a:rPr lang="fr-CA" sz="1400" dirty="0"/>
              <a:t>Bois massif</a:t>
            </a:r>
          </a:p>
          <a:p>
            <a:pPr marL="285750" indent="-285750">
              <a:buFont typeface="Arial" panose="020B0604020202020204" pitchFamily="34" charset="0"/>
              <a:buChar char="•"/>
            </a:pPr>
            <a:r>
              <a:rPr lang="fr-CA" sz="1400" dirty="0"/>
              <a:t>Choix de motifs et de finis</a:t>
            </a:r>
          </a:p>
          <a:p>
            <a:pPr marL="285750" indent="-285750">
              <a:buFont typeface="Arial" panose="020B0604020202020204" pitchFamily="34" charset="0"/>
              <a:buChar char="•"/>
            </a:pPr>
            <a:r>
              <a:rPr lang="fr-CA" sz="1400" dirty="0"/>
              <a:t>Teints ou peints en usine</a:t>
            </a:r>
          </a:p>
          <a:p>
            <a:pPr marL="285750" indent="-285750">
              <a:buFont typeface="Arial" panose="020B0604020202020204" pitchFamily="34" charset="0"/>
              <a:buChar char="•"/>
            </a:pPr>
            <a:r>
              <a:rPr lang="fr-CA" sz="1400" dirty="0"/>
              <a:t>Choix de couleurs</a:t>
            </a:r>
          </a:p>
          <a:p>
            <a:pPr marL="285750" indent="-285750">
              <a:buFont typeface="Arial" panose="020B0604020202020204" pitchFamily="34" charset="0"/>
              <a:buChar char="•"/>
            </a:pPr>
            <a:r>
              <a:rPr lang="fr-CA" sz="1400" dirty="0"/>
              <a:t>Peut être laissé à l’état naturel (changement de couleur)</a:t>
            </a:r>
          </a:p>
          <a:p>
            <a:pPr marL="285750" indent="-285750">
              <a:buFont typeface="Arial" panose="020B0604020202020204" pitchFamily="34" charset="0"/>
              <a:buChar char="•"/>
            </a:pPr>
            <a:r>
              <a:rPr lang="fr-CA" sz="1400" dirty="0" err="1"/>
              <a:t>Grisonneur</a:t>
            </a:r>
            <a:r>
              <a:rPr lang="fr-CA" sz="1400" dirty="0"/>
              <a:t> de bois </a:t>
            </a:r>
          </a:p>
        </p:txBody>
      </p:sp>
      <p:sp>
        <p:nvSpPr>
          <p:cNvPr id="13" name="ZoneTexte 12">
            <a:extLst>
              <a:ext uri="{FF2B5EF4-FFF2-40B4-BE49-F238E27FC236}">
                <a16:creationId xmlns:a16="http://schemas.microsoft.com/office/drawing/2014/main" id="{265607AA-C262-4C47-8076-6C7FC32B3671}"/>
              </a:ext>
            </a:extLst>
          </p:cNvPr>
          <p:cNvSpPr txBox="1"/>
          <p:nvPr/>
        </p:nvSpPr>
        <p:spPr>
          <a:xfrm>
            <a:off x="3120791" y="2894850"/>
            <a:ext cx="3199656"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Bois d’ingénierie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400" dirty="0">
                <a:solidFill>
                  <a:prstClr val="black"/>
                </a:solidFill>
                <a:latin typeface="Calibri" panose="020F0502020204030204"/>
              </a:rPr>
              <a:t>Copeaux orientés ou fibres de bois</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400" dirty="0">
                <a:solidFill>
                  <a:prstClr val="black"/>
                </a:solidFill>
                <a:latin typeface="Calibri" panose="020F0502020204030204"/>
              </a:rPr>
              <a:t>Avec cires et résines (+borate de zinc)</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Peints ou finis en usine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Choix de couleurs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Stables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400" dirty="0">
                <a:solidFill>
                  <a:prstClr val="black"/>
                </a:solidFill>
                <a:latin typeface="Calibri" panose="020F0502020204030204"/>
              </a:rPr>
              <a:t>Largeurs accrues disponibles</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D93A4258-81D9-444C-BA60-5BE848886F01}"/>
              </a:ext>
            </a:extLst>
          </p:cNvPr>
          <p:cNvSpPr txBox="1"/>
          <p:nvPr/>
        </p:nvSpPr>
        <p:spPr>
          <a:xfrm>
            <a:off x="9281790" y="2763060"/>
            <a:ext cx="2892697"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Bardeaux de bois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Généralement en cèdre au Québec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Bardeaux sciés ou fendu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Souvent laissés à l’état naturel (changement de couleur)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Sinon, choix de couleurs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Stables, car petites dimensions </a:t>
            </a:r>
          </a:p>
          <a:p>
            <a:pPr marR="0" lvl="0" algn="l" defTabSz="914400" rtl="0" eaLnBrk="1" fontAlgn="auto" latinLnBrk="0" hangingPunct="1">
              <a:lnSpc>
                <a:spcPct val="100000"/>
              </a:lnSpc>
              <a:spcBef>
                <a:spcPts val="0"/>
              </a:spcBef>
              <a:spcAft>
                <a:spcPts val="0"/>
              </a:spcAft>
              <a:buClrTx/>
              <a:buSzTx/>
              <a:tabLst/>
              <a:defRPr/>
            </a:pP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6150C79-B024-47AB-B8CA-F0CA3079CD7A}"/>
              </a:ext>
            </a:extLst>
          </p:cNvPr>
          <p:cNvSpPr txBox="1"/>
          <p:nvPr/>
        </p:nvSpPr>
        <p:spPr>
          <a:xfrm>
            <a:off x="6486233" y="2796033"/>
            <a:ext cx="259228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Stratifiés compact haute pression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Contiennent environ 70% de fibres de bois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Choix de couleurs et de finis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Produit de transformation plus élaboré</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400" dirty="0">
                <a:solidFill>
                  <a:prstClr val="black"/>
                </a:solidFill>
                <a:latin typeface="Calibri" panose="020F0502020204030204"/>
              </a:rPr>
              <a:t>Possibilité de grands formats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400" dirty="0">
                <a:solidFill>
                  <a:prstClr val="black"/>
                </a:solidFill>
                <a:latin typeface="Calibri" panose="020F0502020204030204"/>
              </a:rPr>
              <a:t>Panneaux n</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on-</a:t>
            </a:r>
            <a:r>
              <a:rPr lang="fr-CA" sz="1400" dirty="0">
                <a:solidFill>
                  <a:prstClr val="black"/>
                </a:solidFill>
                <a:latin typeface="Calibri" panose="020F0502020204030204"/>
              </a:rPr>
              <a:t>jointifs</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154F959C-B8DF-4DD4-B549-BFD8B375C831}"/>
              </a:ext>
            </a:extLst>
          </p:cNvPr>
          <p:cNvSpPr txBox="1"/>
          <p:nvPr/>
        </p:nvSpPr>
        <p:spPr>
          <a:xfrm>
            <a:off x="3539420" y="4827358"/>
            <a:ext cx="5562054" cy="1323439"/>
          </a:xfrm>
          <a:prstGeom prst="rect">
            <a:avLst/>
          </a:prstGeom>
          <a:noFill/>
          <a:ln w="28575">
            <a:solidFill>
              <a:schemeClr val="accent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6E6F71"/>
                </a:solidFill>
                <a:effectLst/>
                <a:uLnTx/>
                <a:uFillTx/>
                <a:latin typeface="Calibri" panose="020F0502020204030204"/>
                <a:ea typeface="+mn-ea"/>
                <a:cs typeface="+mn-cs"/>
              </a:rPr>
              <a:t>Diverses </a:t>
            </a:r>
            <a:r>
              <a:rPr kumimoji="0" lang="fr-CA" sz="1600" b="1" i="0" u="none" strike="noStrike" kern="1200" cap="none" spc="0" normalizeH="0" baseline="0" noProof="0" dirty="0">
                <a:ln>
                  <a:noFill/>
                </a:ln>
                <a:solidFill>
                  <a:srgbClr val="6E6F71"/>
                </a:solidFill>
                <a:effectLst/>
                <a:uLnTx/>
                <a:uFillTx/>
                <a:latin typeface="Calibri" panose="020F0502020204030204"/>
                <a:ea typeface="+mn-ea"/>
                <a:cs typeface="+mn-cs"/>
              </a:rPr>
              <a:t>essences de résineux québécois</a:t>
            </a:r>
            <a:r>
              <a:rPr kumimoji="0" lang="fr-CA" sz="1600" b="0" i="0" u="none" strike="noStrike" kern="1200" cap="none" spc="0" normalizeH="0" baseline="0" noProof="0" dirty="0">
                <a:ln>
                  <a:noFill/>
                </a:ln>
                <a:solidFill>
                  <a:srgbClr val="6E6F71"/>
                </a:solidFill>
                <a:effectLst/>
                <a:uLnTx/>
                <a:uFillTx/>
                <a:latin typeface="Calibri" panose="020F0502020204030204"/>
                <a:ea typeface="+mn-ea"/>
                <a:cs typeface="+mn-cs"/>
              </a:rPr>
              <a:t>, toutes indigènes, sont utilisées pour la fabrication de parements: </a:t>
            </a:r>
            <a:r>
              <a:rPr kumimoji="0" lang="fr-CA" sz="1600" b="1" i="0" u="none" strike="noStrike" kern="1200" cap="none" spc="0" normalizeH="0" baseline="0" noProof="0" dirty="0">
                <a:ln>
                  <a:noFill/>
                </a:ln>
                <a:solidFill>
                  <a:srgbClr val="6E6F71"/>
                </a:solidFill>
                <a:effectLst/>
                <a:uLnTx/>
                <a:uFillTx/>
                <a:latin typeface="Calibri" panose="020F0502020204030204"/>
                <a:ea typeface="+mn-ea"/>
                <a:cs typeface="+mn-cs"/>
              </a:rPr>
              <a:t>Épinette, cèdre blanc, pin gris, pin blanc, mélèze</a:t>
            </a:r>
            <a:r>
              <a:rPr kumimoji="0" lang="fr-CA" sz="1600" b="0" i="0" u="none" strike="noStrike" kern="1200" cap="none" spc="0" normalizeH="0" baseline="0" noProof="0" dirty="0">
                <a:ln>
                  <a:noFill/>
                </a:ln>
                <a:solidFill>
                  <a:srgbClr val="6E6F71"/>
                </a:solidFill>
                <a:effectLst/>
                <a:uLnTx/>
                <a:uFillTx/>
                <a:latin typeface="Calibri" panose="020F0502020204030204"/>
                <a:ea typeface="+mn-ea"/>
                <a:cs typeface="+mn-cs"/>
              </a:rPr>
              <a:t>. Autres essences canadiennes: peuplier, pruche, pin rouge de l’est, pin de Murray, sapin Douglas, </a:t>
            </a:r>
            <a:r>
              <a:rPr kumimoji="0" lang="fr-CA" sz="1600" b="1" i="0" u="none" strike="noStrike" kern="1200" cap="none" spc="0" normalizeH="0" baseline="0" noProof="0" dirty="0">
                <a:ln>
                  <a:noFill/>
                </a:ln>
                <a:solidFill>
                  <a:srgbClr val="6E6F71"/>
                </a:solidFill>
                <a:effectLst/>
                <a:uLnTx/>
                <a:uFillTx/>
                <a:latin typeface="Calibri" panose="020F0502020204030204"/>
                <a:ea typeface="+mn-ea"/>
                <a:cs typeface="+mn-cs"/>
              </a:rPr>
              <a:t>cèdre rouge de l’ouest</a:t>
            </a:r>
            <a:r>
              <a:rPr kumimoji="0" lang="fr-CA" sz="1600" b="0" i="0" u="none" strike="noStrike" kern="1200" cap="none" spc="0" normalizeH="0" baseline="0" noProof="0" dirty="0">
                <a:ln>
                  <a:noFill/>
                </a:ln>
                <a:solidFill>
                  <a:srgbClr val="6E6F71"/>
                </a:solidFill>
                <a:effectLst/>
                <a:uLnTx/>
                <a:uFillTx/>
                <a:latin typeface="Calibri" panose="020F0502020204030204"/>
                <a:ea typeface="+mn-ea"/>
                <a:cs typeface="+mn-cs"/>
              </a:rPr>
              <a:t>. </a:t>
            </a:r>
            <a:endParaRPr kumimoji="0" lang="fr-CA"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9A4D929C-CDA6-46FB-BB1B-B883863A47B4}"/>
              </a:ext>
            </a:extLst>
          </p:cNvPr>
          <p:cNvPicPr>
            <a:picLocks noChangeAspect="1"/>
          </p:cNvPicPr>
          <p:nvPr/>
        </p:nvPicPr>
        <p:blipFill>
          <a:blip r:embed="rId6"/>
          <a:stretch>
            <a:fillRect/>
          </a:stretch>
        </p:blipFill>
        <p:spPr>
          <a:xfrm>
            <a:off x="243486" y="4515464"/>
            <a:ext cx="3139712" cy="2267909"/>
          </a:xfrm>
          <a:prstGeom prst="rect">
            <a:avLst/>
          </a:prstGeom>
        </p:spPr>
      </p:pic>
      <p:sp>
        <p:nvSpPr>
          <p:cNvPr id="24" name="ZoneTexte 23">
            <a:extLst>
              <a:ext uri="{FF2B5EF4-FFF2-40B4-BE49-F238E27FC236}">
                <a16:creationId xmlns:a16="http://schemas.microsoft.com/office/drawing/2014/main" id="{DCF668F8-611F-4C10-8B2F-89EBBD632F34}"/>
              </a:ext>
            </a:extLst>
          </p:cNvPr>
          <p:cNvSpPr txBox="1"/>
          <p:nvPr/>
        </p:nvSpPr>
        <p:spPr>
          <a:xfrm>
            <a:off x="3773281" y="6214938"/>
            <a:ext cx="43204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Un même produit peut contenir différentes essences de bois comme l’épinette et le sapin. </a:t>
            </a:r>
            <a:endParaRPr kumimoji="0" lang="fr-CA"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06709828-99AF-45C8-9413-C692343102A4}"/>
              </a:ext>
            </a:extLst>
          </p:cNvPr>
          <p:cNvPicPr>
            <a:picLocks noChangeAspect="1"/>
          </p:cNvPicPr>
          <p:nvPr/>
        </p:nvPicPr>
        <p:blipFill>
          <a:blip r:embed="rId7"/>
          <a:stretch>
            <a:fillRect/>
          </a:stretch>
        </p:blipFill>
        <p:spPr>
          <a:xfrm>
            <a:off x="9549856" y="4594105"/>
            <a:ext cx="2260394" cy="1427183"/>
          </a:xfrm>
          <a:prstGeom prst="rect">
            <a:avLst/>
          </a:prstGeom>
        </p:spPr>
      </p:pic>
      <p:sp>
        <p:nvSpPr>
          <p:cNvPr id="27" name="ZoneTexte 26">
            <a:extLst>
              <a:ext uri="{FF2B5EF4-FFF2-40B4-BE49-F238E27FC236}">
                <a16:creationId xmlns:a16="http://schemas.microsoft.com/office/drawing/2014/main" id="{DB60B9DC-8D86-4BC3-A059-2BB3F3D2F1BD}"/>
              </a:ext>
            </a:extLst>
          </p:cNvPr>
          <p:cNvSpPr txBox="1"/>
          <p:nvPr/>
        </p:nvSpPr>
        <p:spPr>
          <a:xfrm>
            <a:off x="9101474" y="6012297"/>
            <a:ext cx="381642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7BC243"/>
                </a:solidFill>
                <a:effectLst/>
                <a:uLnTx/>
                <a:uFillTx/>
                <a:latin typeface="Univers-Light"/>
                <a:ea typeface="+mn-ea"/>
                <a:cs typeface="+mn-cs"/>
              </a:rPr>
              <a:t>Bardeau de fente en </a:t>
            </a:r>
            <a:r>
              <a:rPr kumimoji="0" lang="fr-CA" sz="1200" b="0" i="0" u="none" strike="noStrike" kern="1200" cap="none" spc="0" normalizeH="0" baseline="0" noProof="0" dirty="0" err="1">
                <a:ln>
                  <a:noFill/>
                </a:ln>
                <a:solidFill>
                  <a:srgbClr val="7BC243"/>
                </a:solidFill>
                <a:effectLst/>
                <a:uLnTx/>
                <a:uFillTx/>
                <a:latin typeface="Univers-Light"/>
                <a:ea typeface="+mn-ea"/>
                <a:cs typeface="+mn-cs"/>
              </a:rPr>
              <a:t>châtaignier_Europe</a:t>
            </a:r>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507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41E5C3-D502-4874-BF3A-8F0A663EA8AD}"/>
              </a:ext>
            </a:extLst>
          </p:cNvPr>
          <p:cNvSpPr>
            <a:spLocks noGrp="1"/>
          </p:cNvSpPr>
          <p:nvPr>
            <p:ph type="title"/>
          </p:nvPr>
        </p:nvSpPr>
        <p:spPr>
          <a:xfrm>
            <a:off x="0" y="195204"/>
            <a:ext cx="12208567"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de restauration</a:t>
            </a:r>
            <a:endParaRPr lang="fr-CA" dirty="0"/>
          </a:p>
        </p:txBody>
      </p:sp>
      <p:pic>
        <p:nvPicPr>
          <p:cNvPr id="5" name="Image 4" descr="Une image contenant bâtiment, extérieur, maison, vieux&#10;&#10;Description générée automatiquement">
            <a:extLst>
              <a:ext uri="{FF2B5EF4-FFF2-40B4-BE49-F238E27FC236}">
                <a16:creationId xmlns:a16="http://schemas.microsoft.com/office/drawing/2014/main" id="{C4657A30-E4C9-4CA8-A674-8A7602D65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0786"/>
            <a:ext cx="6510414" cy="2262490"/>
          </a:xfrm>
          <a:prstGeom prst="rect">
            <a:avLst/>
          </a:prstGeom>
        </p:spPr>
      </p:pic>
      <p:pic>
        <p:nvPicPr>
          <p:cNvPr id="4" name="Image 3" descr="Une image contenant texte, bâtiment, extérieur, bâtiment gouvernemental&#10;&#10;Description générée automatiquement">
            <a:extLst>
              <a:ext uri="{FF2B5EF4-FFF2-40B4-BE49-F238E27FC236}">
                <a16:creationId xmlns:a16="http://schemas.microsoft.com/office/drawing/2014/main" id="{8E5D1865-648C-4C4A-A45B-C5C418F60184}"/>
              </a:ext>
            </a:extLst>
          </p:cNvPr>
          <p:cNvPicPr>
            <a:picLocks noChangeAspect="1"/>
          </p:cNvPicPr>
          <p:nvPr/>
        </p:nvPicPr>
        <p:blipFill rotWithShape="1">
          <a:blip r:embed="rId3">
            <a:extLst>
              <a:ext uri="{28A0092B-C50C-407E-A947-70E740481C1C}">
                <a14:useLocalDpi xmlns:a14="http://schemas.microsoft.com/office/drawing/2010/main" val="0"/>
              </a:ext>
            </a:extLst>
          </a:blip>
          <a:srcRect l="5001"/>
          <a:stretch/>
        </p:blipFill>
        <p:spPr>
          <a:xfrm>
            <a:off x="18548" y="3813563"/>
            <a:ext cx="7008790" cy="3047032"/>
          </a:xfrm>
          <a:prstGeom prst="rect">
            <a:avLst/>
          </a:prstGeom>
        </p:spPr>
      </p:pic>
      <p:pic>
        <p:nvPicPr>
          <p:cNvPr id="7" name="Image 6" descr="Une image contenant texte, ciel, extérieur, maison&#10;&#10;Description générée automatiquement">
            <a:extLst>
              <a:ext uri="{FF2B5EF4-FFF2-40B4-BE49-F238E27FC236}">
                <a16:creationId xmlns:a16="http://schemas.microsoft.com/office/drawing/2014/main" id="{2F9145B4-DC10-4C95-8337-07ECF26720DC}"/>
              </a:ext>
            </a:extLst>
          </p:cNvPr>
          <p:cNvPicPr>
            <a:picLocks noChangeAspect="1"/>
          </p:cNvPicPr>
          <p:nvPr/>
        </p:nvPicPr>
        <p:blipFill rotWithShape="1">
          <a:blip r:embed="rId4">
            <a:extLst>
              <a:ext uri="{28A0092B-C50C-407E-A947-70E740481C1C}">
                <a14:useLocalDpi xmlns:a14="http://schemas.microsoft.com/office/drawing/2010/main" val="0"/>
              </a:ext>
            </a:extLst>
          </a:blip>
          <a:srcRect b="2005"/>
          <a:stretch/>
        </p:blipFill>
        <p:spPr>
          <a:xfrm>
            <a:off x="7736672" y="1024842"/>
            <a:ext cx="4471895" cy="2908213"/>
          </a:xfrm>
          <a:prstGeom prst="rect">
            <a:avLst/>
          </a:prstGeom>
        </p:spPr>
      </p:pic>
      <p:sp>
        <p:nvSpPr>
          <p:cNvPr id="8" name="ZoneTexte 7">
            <a:extLst>
              <a:ext uri="{FF2B5EF4-FFF2-40B4-BE49-F238E27FC236}">
                <a16:creationId xmlns:a16="http://schemas.microsoft.com/office/drawing/2014/main" id="{14FD1EAD-7647-40B0-A440-ECCED4A36DD7}"/>
              </a:ext>
            </a:extLst>
          </p:cNvPr>
          <p:cNvSpPr txBox="1"/>
          <p:nvPr/>
        </p:nvSpPr>
        <p:spPr>
          <a:xfrm>
            <a:off x="369011" y="3437303"/>
            <a:ext cx="1750094" cy="369332"/>
          </a:xfrm>
          <a:prstGeom prst="rect">
            <a:avLst/>
          </a:prstGeom>
          <a:noFill/>
        </p:spPr>
        <p:txBody>
          <a:bodyPr wrap="none" rtlCol="0">
            <a:spAutoFit/>
          </a:bodyPr>
          <a:lstStyle/>
          <a:p>
            <a:r>
              <a:rPr lang="fr-CA" dirty="0"/>
              <a:t>Bergen, Norvège</a:t>
            </a:r>
          </a:p>
        </p:txBody>
      </p:sp>
      <p:sp>
        <p:nvSpPr>
          <p:cNvPr id="9" name="ZoneTexte 8">
            <a:extLst>
              <a:ext uri="{FF2B5EF4-FFF2-40B4-BE49-F238E27FC236}">
                <a16:creationId xmlns:a16="http://schemas.microsoft.com/office/drawing/2014/main" id="{37243FD8-F46A-4F40-9A07-EB852A1AC62B}"/>
              </a:ext>
            </a:extLst>
          </p:cNvPr>
          <p:cNvSpPr txBox="1"/>
          <p:nvPr/>
        </p:nvSpPr>
        <p:spPr>
          <a:xfrm>
            <a:off x="6441305" y="3297639"/>
            <a:ext cx="1364476" cy="369332"/>
          </a:xfrm>
          <a:prstGeom prst="rect">
            <a:avLst/>
          </a:prstGeom>
          <a:noFill/>
        </p:spPr>
        <p:txBody>
          <a:bodyPr wrap="none" rtlCol="0">
            <a:spAutoFit/>
          </a:bodyPr>
          <a:lstStyle/>
          <a:p>
            <a:r>
              <a:rPr lang="fr-CA" dirty="0"/>
              <a:t>Terre-Neuve</a:t>
            </a:r>
          </a:p>
        </p:txBody>
      </p:sp>
      <p:sp>
        <p:nvSpPr>
          <p:cNvPr id="10" name="ZoneTexte 9">
            <a:extLst>
              <a:ext uri="{FF2B5EF4-FFF2-40B4-BE49-F238E27FC236}">
                <a16:creationId xmlns:a16="http://schemas.microsoft.com/office/drawing/2014/main" id="{1225747B-ECBF-44F9-8E6D-060D1A275E32}"/>
              </a:ext>
            </a:extLst>
          </p:cNvPr>
          <p:cNvSpPr txBox="1"/>
          <p:nvPr/>
        </p:nvSpPr>
        <p:spPr>
          <a:xfrm>
            <a:off x="4485945" y="3215393"/>
            <a:ext cx="1447576" cy="369332"/>
          </a:xfrm>
          <a:prstGeom prst="rect">
            <a:avLst/>
          </a:prstGeom>
          <a:noFill/>
        </p:spPr>
        <p:txBody>
          <a:bodyPr wrap="none" rtlCol="0">
            <a:spAutoFit/>
          </a:bodyPr>
          <a:lstStyle/>
          <a:p>
            <a:r>
              <a:rPr lang="fr-CA" dirty="0"/>
              <a:t>San Francisco</a:t>
            </a:r>
          </a:p>
        </p:txBody>
      </p:sp>
      <p:sp>
        <p:nvSpPr>
          <p:cNvPr id="6" name="Rectangle 2">
            <a:extLst>
              <a:ext uri="{FF2B5EF4-FFF2-40B4-BE49-F238E27FC236}">
                <a16:creationId xmlns:a16="http://schemas.microsoft.com/office/drawing/2014/main" id="{2F9246F8-2870-4D8B-AEEF-0CC9E73FAF17}"/>
              </a:ext>
            </a:extLst>
          </p:cNvPr>
          <p:cNvSpPr>
            <a:spLocks noChangeArrowheads="1"/>
          </p:cNvSpPr>
          <p:nvPr/>
        </p:nvSpPr>
        <p:spPr bwMode="auto">
          <a:xfrm>
            <a:off x="7392144" y="4322219"/>
            <a:ext cx="4608512" cy="19133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202124"/>
                </a:solidFill>
                <a:effectLst/>
              </a:rPr>
              <a:t>Traditionnellement, les maisons norvégiennes étaient peintes en rouge, jaune ou blanc. La couleur dépendait principalement de la situation financière, de la situation géographique et de la profession de la famille. </a:t>
            </a:r>
            <a:r>
              <a:rPr kumimoji="0" lang="fr-FR" altLang="fr-FR" sz="1400" b="1" i="0" u="none" strike="noStrike" cap="none" normalizeH="0" baseline="0" dirty="0">
                <a:ln>
                  <a:noFill/>
                </a:ln>
                <a:solidFill>
                  <a:srgbClr val="202124"/>
                </a:solidFill>
                <a:effectLst/>
              </a:rPr>
              <a:t>Rouge</a:t>
            </a:r>
            <a:r>
              <a:rPr kumimoji="0" lang="fr-FR" altLang="fr-FR" sz="1400" b="0" i="0" u="none" strike="noStrike" cap="none" normalizeH="0" baseline="0" dirty="0">
                <a:ln>
                  <a:noFill/>
                </a:ln>
                <a:solidFill>
                  <a:srgbClr val="202124"/>
                </a:solidFill>
                <a:effectLst/>
              </a:rPr>
              <a:t> : le moins cher à produire: </a:t>
            </a:r>
            <a:r>
              <a:rPr kumimoji="0" lang="fr-FR" altLang="fr-FR" sz="1400" b="1" i="0" u="none" strike="noStrike" cap="none" normalizeH="0" baseline="0" dirty="0">
                <a:ln>
                  <a:noFill/>
                </a:ln>
                <a:solidFill>
                  <a:srgbClr val="202124"/>
                </a:solidFill>
                <a:effectLst/>
              </a:rPr>
              <a:t>mélange d'ocre et d’huile de foie de morue </a:t>
            </a:r>
            <a:r>
              <a:rPr kumimoji="0" lang="fr-FR" altLang="fr-FR" sz="1400" b="0" i="0" u="none" strike="noStrike" cap="none" normalizeH="0" baseline="0" dirty="0">
                <a:ln>
                  <a:noFill/>
                </a:ln>
                <a:solidFill>
                  <a:srgbClr val="202124"/>
                </a:solidFill>
                <a:effectLst/>
              </a:rPr>
              <a:t>(ou autres huiles végétales ou animales). C'est pourquoi tant de granges à la campagne étaient peintes en rouge. </a:t>
            </a:r>
            <a:r>
              <a:rPr kumimoji="0" lang="fr-FR" altLang="fr-FR" sz="1400" b="1" i="0" u="none" strike="noStrike" cap="none" normalizeH="0" baseline="0" dirty="0">
                <a:ln>
                  <a:noFill/>
                </a:ln>
                <a:solidFill>
                  <a:srgbClr val="202124"/>
                </a:solidFill>
                <a:effectLst/>
              </a:rPr>
              <a:t>Jaune</a:t>
            </a:r>
            <a:r>
              <a:rPr kumimoji="0" lang="fr-FR" altLang="fr-FR" sz="1400" b="0" i="0" u="none" strike="noStrike" cap="none" normalizeH="0" baseline="0" dirty="0">
                <a:ln>
                  <a:noFill/>
                </a:ln>
                <a:solidFill>
                  <a:srgbClr val="202124"/>
                </a:solidFill>
                <a:effectLst/>
              </a:rPr>
              <a:t> : était un peu plus cher que le rouge. </a:t>
            </a:r>
            <a:r>
              <a:rPr kumimoji="0" lang="fr-FR" altLang="fr-FR" sz="1400" b="1" i="0" u="none" strike="noStrike" cap="none" normalizeH="0" baseline="0" dirty="0">
                <a:ln>
                  <a:noFill/>
                </a:ln>
                <a:solidFill>
                  <a:srgbClr val="202124"/>
                </a:solidFill>
                <a:effectLst/>
              </a:rPr>
              <a:t>Blanc </a:t>
            </a:r>
            <a:r>
              <a:rPr kumimoji="0" lang="fr-FR" altLang="fr-FR" sz="1400" b="0" i="0" u="none" strike="noStrike" cap="none" normalizeH="0" baseline="0" dirty="0">
                <a:ln>
                  <a:noFill/>
                </a:ln>
                <a:solidFill>
                  <a:srgbClr val="202124"/>
                </a:solidFill>
                <a:effectLst/>
              </a:rPr>
              <a:t>: le plus luxueux car le plus cher. Le </a:t>
            </a:r>
            <a:r>
              <a:rPr kumimoji="0" lang="fr-FR" altLang="fr-FR" sz="1400" b="1" i="0" u="none" strike="noStrike" cap="none" normalizeH="0" baseline="0" dirty="0">
                <a:ln>
                  <a:noFill/>
                </a:ln>
                <a:solidFill>
                  <a:srgbClr val="202124"/>
                </a:solidFill>
                <a:effectLst/>
              </a:rPr>
              <a:t>zinc minéral</a:t>
            </a:r>
            <a:r>
              <a:rPr kumimoji="0" lang="fr-FR" altLang="fr-FR" sz="1400" b="0" i="0" u="none" strike="noStrike" cap="none" normalizeH="0" baseline="0" dirty="0">
                <a:ln>
                  <a:noFill/>
                </a:ln>
                <a:solidFill>
                  <a:srgbClr val="202124"/>
                </a:solidFill>
                <a:effectLst/>
              </a:rPr>
              <a:t>,</a:t>
            </a:r>
            <a:r>
              <a:rPr kumimoji="0" lang="fr-FR" altLang="fr-FR" sz="1400" b="0" i="0" u="none" strike="noStrike" kern="1200" cap="none" spc="0" normalizeH="0" baseline="0" noProof="0" dirty="0">
                <a:ln>
                  <a:noFill/>
                </a:ln>
                <a:solidFill>
                  <a:srgbClr val="202124"/>
                </a:solidFill>
                <a:effectLst/>
                <a:uLnTx/>
                <a:uFillTx/>
                <a:ea typeface="+mn-ea"/>
                <a:cs typeface="+mn-cs"/>
              </a:rPr>
              <a:t> très cher,</a:t>
            </a:r>
            <a:r>
              <a:rPr kumimoji="0" lang="fr-FR" altLang="fr-FR" sz="1400" b="0" i="0" u="none" strike="noStrike" cap="none" normalizeH="0" baseline="0" dirty="0">
                <a:ln>
                  <a:noFill/>
                </a:ln>
                <a:solidFill>
                  <a:srgbClr val="202124"/>
                </a:solidFill>
                <a:effectLst/>
              </a:rPr>
              <a:t> était nécessaire à sa fabrication</a:t>
            </a:r>
            <a:endParaRPr kumimoji="0" lang="fr-FR" altLang="fr-FR"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37435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8651C-AEE1-4915-A372-A9E95DEC0DA7}"/>
              </a:ext>
            </a:extLst>
          </p:cNvPr>
          <p:cNvSpPr>
            <a:spLocks noGrp="1"/>
          </p:cNvSpPr>
          <p:nvPr>
            <p:ph type="title"/>
          </p:nvPr>
        </p:nvSpPr>
        <p:spPr>
          <a:xfrm>
            <a:off x="479376" y="362587"/>
            <a:ext cx="11484904"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Exemples de restauration</a:t>
            </a:r>
            <a:endParaRPr lang="fr-CA" sz="2800" dirty="0">
              <a:latin typeface="Lucida Handwriting" panose="03010101010101010101" pitchFamily="66" charset="0"/>
            </a:endParaRPr>
          </a:p>
        </p:txBody>
      </p:sp>
      <p:sp>
        <p:nvSpPr>
          <p:cNvPr id="16" name="ZoneTexte 15">
            <a:extLst>
              <a:ext uri="{FF2B5EF4-FFF2-40B4-BE49-F238E27FC236}">
                <a16:creationId xmlns:a16="http://schemas.microsoft.com/office/drawing/2014/main" id="{31CA8A02-86D6-4B09-9F1E-57C5AA9B38DF}"/>
              </a:ext>
            </a:extLst>
          </p:cNvPr>
          <p:cNvSpPr txBox="1"/>
          <p:nvPr/>
        </p:nvSpPr>
        <p:spPr>
          <a:xfrm>
            <a:off x="3935760" y="5822373"/>
            <a:ext cx="4320480" cy="369332"/>
          </a:xfrm>
          <a:prstGeom prst="rect">
            <a:avLst/>
          </a:prstGeom>
          <a:noFill/>
        </p:spPr>
        <p:txBody>
          <a:bodyPr wrap="square" rtlCol="0">
            <a:spAutoFit/>
          </a:bodyPr>
          <a:lstStyle/>
          <a:p>
            <a:pPr algn="ctr"/>
            <a:r>
              <a:rPr lang="fr-CA" dirty="0"/>
              <a:t>Ancienne banque à </a:t>
            </a:r>
            <a:r>
              <a:rPr lang="fr-CA" dirty="0" err="1"/>
              <a:t>Knowlton</a:t>
            </a:r>
            <a:r>
              <a:rPr lang="fr-CA" dirty="0"/>
              <a:t>, en Estrie </a:t>
            </a:r>
          </a:p>
        </p:txBody>
      </p:sp>
      <p:pic>
        <p:nvPicPr>
          <p:cNvPr id="11" name="Image 10" descr="Une image contenant arbre, extérieur, bâtiment, ciel&#10;&#10;Description générée automatiquement">
            <a:extLst>
              <a:ext uri="{FF2B5EF4-FFF2-40B4-BE49-F238E27FC236}">
                <a16:creationId xmlns:a16="http://schemas.microsoft.com/office/drawing/2014/main" id="{9F2A04E7-D2F8-475D-80FF-F2B1EA252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59" y="1793516"/>
            <a:ext cx="7455459" cy="3809740"/>
          </a:xfrm>
          <a:prstGeom prst="rect">
            <a:avLst/>
          </a:prstGeom>
        </p:spPr>
      </p:pic>
      <p:pic>
        <p:nvPicPr>
          <p:cNvPr id="2050" name="Picture 2">
            <a:extLst>
              <a:ext uri="{FF2B5EF4-FFF2-40B4-BE49-F238E27FC236}">
                <a16:creationId xmlns:a16="http://schemas.microsoft.com/office/drawing/2014/main" id="{4650098C-C36C-4F3B-9260-6750C3BE7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1793516"/>
            <a:ext cx="3240360" cy="384781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737CA71F-2864-4BBC-A4A7-82C02DA0DD02}"/>
              </a:ext>
            </a:extLst>
          </p:cNvPr>
          <p:cNvSpPr txBox="1"/>
          <p:nvPr/>
        </p:nvSpPr>
        <p:spPr>
          <a:xfrm>
            <a:off x="367446" y="5668485"/>
            <a:ext cx="205537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Calibri" panose="020F0502020204030204"/>
                <a:ea typeface="+mn-ea"/>
                <a:cs typeface="+mn-cs"/>
              </a:rPr>
              <a:t>Tourisme Lac Brome</a:t>
            </a:r>
          </a:p>
        </p:txBody>
      </p:sp>
    </p:spTree>
    <p:extLst>
      <p:ext uri="{BB962C8B-B14F-4D97-AF65-F5344CB8AC3E}">
        <p14:creationId xmlns:p14="http://schemas.microsoft.com/office/powerpoint/2010/main" val="783904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1F80C-CDC7-4288-8A6A-90957EF7335E}"/>
              </a:ext>
            </a:extLst>
          </p:cNvPr>
          <p:cNvSpPr>
            <a:spLocks noGrp="1"/>
          </p:cNvSpPr>
          <p:nvPr>
            <p:ph type="title"/>
          </p:nvPr>
        </p:nvSpPr>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Concevoir en fonction du climat</a:t>
            </a:r>
            <a:endParaRPr lang="fr-CA" sz="2800" dirty="0"/>
          </a:p>
        </p:txBody>
      </p:sp>
      <p:pic>
        <p:nvPicPr>
          <p:cNvPr id="5" name="Image 4" descr="Une image contenant carte&#10;&#10;Description générée automatiquement">
            <a:extLst>
              <a:ext uri="{FF2B5EF4-FFF2-40B4-BE49-F238E27FC236}">
                <a16:creationId xmlns:a16="http://schemas.microsoft.com/office/drawing/2014/main" id="{140E7B8A-D41C-40C3-8552-F869133AA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85" y="1417562"/>
            <a:ext cx="3312367" cy="3375100"/>
          </a:xfrm>
          <a:prstGeom prst="rect">
            <a:avLst/>
          </a:prstGeom>
        </p:spPr>
      </p:pic>
      <p:sp>
        <p:nvSpPr>
          <p:cNvPr id="7" name="ZoneTexte 6">
            <a:extLst>
              <a:ext uri="{FF2B5EF4-FFF2-40B4-BE49-F238E27FC236}">
                <a16:creationId xmlns:a16="http://schemas.microsoft.com/office/drawing/2014/main" id="{1524C4FA-3405-4B94-8724-0EEE52D2BAC7}"/>
              </a:ext>
            </a:extLst>
          </p:cNvPr>
          <p:cNvSpPr txBox="1"/>
          <p:nvPr/>
        </p:nvSpPr>
        <p:spPr>
          <a:xfrm>
            <a:off x="4079775" y="1089176"/>
            <a:ext cx="7776865" cy="4031873"/>
          </a:xfrm>
          <a:prstGeom prst="rect">
            <a:avLst/>
          </a:prstGeom>
          <a:noFill/>
        </p:spPr>
        <p:txBody>
          <a:bodyPr wrap="square">
            <a:spAutoFit/>
          </a:bodyPr>
          <a:lstStyle/>
          <a:p>
            <a:pPr algn="l"/>
            <a:r>
              <a:rPr lang="fr-CA" sz="1600" b="1" i="0" dirty="0">
                <a:solidFill>
                  <a:srgbClr val="696A6D"/>
                </a:solidFill>
                <a:effectLst/>
              </a:rPr>
              <a:t>C’est une idée fausse et courante que l’eau est l’ennemi du bois</a:t>
            </a:r>
            <a:r>
              <a:rPr lang="fr-CA" sz="1600" b="0" i="0" dirty="0">
                <a:solidFill>
                  <a:srgbClr val="696A6D"/>
                </a:solidFill>
                <a:effectLst/>
              </a:rPr>
              <a:t>… Même construits à des endroits pluvieux ou humides, </a:t>
            </a:r>
            <a:r>
              <a:rPr lang="fr-CA" sz="1600" b="0" i="0" dirty="0">
                <a:solidFill>
                  <a:srgbClr val="696A6D"/>
                </a:solidFill>
                <a:effectLst/>
                <a:highlight>
                  <a:srgbClr val="00FF00"/>
                </a:highlight>
              </a:rPr>
              <a:t>les bâtiments en bois peuvent sans problème offrir une excellente durabilité</a:t>
            </a:r>
            <a:r>
              <a:rPr lang="fr-CA" sz="1600" b="0" i="0" dirty="0">
                <a:solidFill>
                  <a:srgbClr val="696A6D"/>
                </a:solidFill>
                <a:effectLst/>
              </a:rPr>
              <a:t>. Il suffit de </a:t>
            </a:r>
            <a:r>
              <a:rPr lang="fr-CA" sz="1600" b="0" i="0" dirty="0">
                <a:solidFill>
                  <a:srgbClr val="696A6D"/>
                </a:solidFill>
                <a:effectLst/>
                <a:highlight>
                  <a:srgbClr val="00FF00"/>
                </a:highlight>
              </a:rPr>
              <a:t>savoir comment gérer l’eau lors de la conception et de la construction </a:t>
            </a:r>
            <a:r>
              <a:rPr lang="fr-CA" sz="1600" b="0" i="0" dirty="0">
                <a:solidFill>
                  <a:srgbClr val="696A6D"/>
                </a:solidFill>
                <a:effectLst/>
              </a:rPr>
              <a:t>de bâtiments au moyen de produits de bois.</a:t>
            </a:r>
          </a:p>
          <a:p>
            <a:pPr algn="l"/>
            <a:r>
              <a:rPr lang="fr-CA" sz="1600" b="1" i="0" dirty="0">
                <a:solidFill>
                  <a:srgbClr val="696A6D"/>
                </a:solidFill>
                <a:effectLst/>
              </a:rPr>
              <a:t>Concevoir en fonction des risques</a:t>
            </a:r>
            <a:endParaRPr lang="fr-CA" sz="1600" b="0" i="0" dirty="0">
              <a:solidFill>
                <a:srgbClr val="696A6D"/>
              </a:solidFill>
              <a:effectLst/>
            </a:endParaRPr>
          </a:p>
          <a:p>
            <a:pPr algn="l"/>
            <a:r>
              <a:rPr lang="fr-CA" sz="1600" b="0" i="0" dirty="0">
                <a:solidFill>
                  <a:srgbClr val="696A6D"/>
                </a:solidFill>
                <a:effectLst/>
                <a:highlight>
                  <a:srgbClr val="00FF00"/>
                </a:highlight>
              </a:rPr>
              <a:t>Une enveloppe bien conçue devrait prévoir des mécanismes de réponse adaptés au climat</a:t>
            </a:r>
            <a:r>
              <a:rPr lang="fr-CA" sz="1600" b="0" i="0" dirty="0">
                <a:solidFill>
                  <a:srgbClr val="696A6D"/>
                </a:solidFill>
                <a:effectLst/>
              </a:rPr>
              <a:t>... les concepteurs font appel à leur bon sens pour évaluer les risques et choisir l’approche qui convient… Une carte des précipitations annuelle est utile pour sélectionner la bonne stratégie de conception murale, mais … </a:t>
            </a:r>
            <a:r>
              <a:rPr lang="fr-CA" sz="1600" b="1" i="0" dirty="0">
                <a:solidFill>
                  <a:srgbClr val="696A6D"/>
                </a:solidFill>
                <a:effectLst/>
                <a:highlight>
                  <a:srgbClr val="00FF00"/>
                </a:highlight>
              </a:rPr>
              <a:t>les conditions locales peuvent varier </a:t>
            </a:r>
            <a:r>
              <a:rPr lang="fr-CA" sz="1600" b="0" i="0" dirty="0">
                <a:solidFill>
                  <a:srgbClr val="696A6D"/>
                </a:solidFill>
                <a:effectLst/>
              </a:rPr>
              <a:t>..</a:t>
            </a:r>
            <a:r>
              <a:rPr lang="fr-CA" sz="1600" dirty="0">
                <a:solidFill>
                  <a:srgbClr val="696A6D"/>
                </a:solidFill>
              </a:rPr>
              <a:t>.</a:t>
            </a:r>
            <a:r>
              <a:rPr lang="fr-CA" sz="1600" b="0" i="0" dirty="0">
                <a:solidFill>
                  <a:srgbClr val="696A6D"/>
                </a:solidFill>
                <a:effectLst/>
              </a:rPr>
              <a:t> Les lignes directrices actuelles sur les meilleures pratiques suggèrent le recours aux protections suivantes selon le niveau de risque : </a:t>
            </a:r>
            <a:r>
              <a:rPr lang="fr-CA" sz="1600" b="1" i="0" dirty="0">
                <a:solidFill>
                  <a:srgbClr val="696A6D"/>
                </a:solidFill>
                <a:effectLst/>
              </a:rPr>
              <a:t>une barrière d’étanchéité en surface </a:t>
            </a:r>
            <a:r>
              <a:rPr lang="fr-CA" sz="1600" b="0" i="0" dirty="0">
                <a:solidFill>
                  <a:srgbClr val="696A6D"/>
                </a:solidFill>
                <a:effectLst/>
              </a:rPr>
              <a:t>dans les zones à faible risque; </a:t>
            </a:r>
            <a:r>
              <a:rPr lang="fr-CA" sz="1600" b="1" i="0" dirty="0">
                <a:solidFill>
                  <a:srgbClr val="696A6D"/>
                </a:solidFill>
                <a:effectLst/>
              </a:rPr>
              <a:t>une barrière dissimulée </a:t>
            </a:r>
            <a:r>
              <a:rPr lang="fr-CA" sz="1600" b="0" i="0" dirty="0">
                <a:solidFill>
                  <a:srgbClr val="696A6D"/>
                </a:solidFill>
                <a:effectLst/>
              </a:rPr>
              <a:t>dans les zones à risque modéré; </a:t>
            </a:r>
            <a:r>
              <a:rPr lang="fr-CA" sz="1600" b="1" i="0" dirty="0">
                <a:solidFill>
                  <a:srgbClr val="696A6D"/>
                </a:solidFill>
                <a:effectLst/>
                <a:highlight>
                  <a:srgbClr val="00FF00"/>
                </a:highlight>
              </a:rPr>
              <a:t>un écran pare-pluie </a:t>
            </a:r>
            <a:r>
              <a:rPr lang="fr-CA" sz="1600" i="0" dirty="0">
                <a:solidFill>
                  <a:srgbClr val="696A6D"/>
                </a:solidFill>
                <a:effectLst/>
                <a:highlight>
                  <a:srgbClr val="00FF00"/>
                </a:highlight>
              </a:rPr>
              <a:t>dans les zones à risque élevé</a:t>
            </a:r>
            <a:r>
              <a:rPr lang="fr-CA" sz="1600" b="0" i="0" dirty="0">
                <a:solidFill>
                  <a:srgbClr val="696A6D"/>
                </a:solidFill>
                <a:effectLst/>
              </a:rPr>
              <a:t>; </a:t>
            </a:r>
            <a:r>
              <a:rPr lang="fr-CA" sz="1600" b="1" i="0" dirty="0">
                <a:solidFill>
                  <a:srgbClr val="696A6D"/>
                </a:solidFill>
                <a:effectLst/>
              </a:rPr>
              <a:t>un écran pare-pluie à pression équilibrée </a:t>
            </a:r>
            <a:r>
              <a:rPr lang="fr-CA" sz="1600" b="0" i="0" dirty="0">
                <a:solidFill>
                  <a:srgbClr val="696A6D"/>
                </a:solidFill>
                <a:effectLst/>
              </a:rPr>
              <a:t>dans les zones de précipitations extrêmes. Il convient aussi d’</a:t>
            </a:r>
            <a:r>
              <a:rPr lang="fr-CA" sz="1600" b="0" i="0" dirty="0">
                <a:solidFill>
                  <a:srgbClr val="696A6D"/>
                </a:solidFill>
                <a:effectLst/>
                <a:highlight>
                  <a:srgbClr val="00FF00"/>
                </a:highlight>
              </a:rPr>
              <a:t>utiliser du bois durable </a:t>
            </a:r>
            <a:r>
              <a:rPr lang="fr-CA" sz="1600" b="0" i="0" dirty="0">
                <a:solidFill>
                  <a:srgbClr val="696A6D"/>
                </a:solidFill>
                <a:effectLst/>
              </a:rPr>
              <a:t>en cas de risque de mouillage extrême… </a:t>
            </a:r>
          </a:p>
          <a:p>
            <a:pPr algn="l"/>
            <a:r>
              <a:rPr lang="fr-CA" sz="1600" b="1" dirty="0">
                <a:solidFill>
                  <a:srgbClr val="696A6D"/>
                </a:solidFill>
              </a:rPr>
              <a:t>« Conseil canadien du bois, Les bases fondamentales du contrôle de l’humidité », 2021</a:t>
            </a:r>
            <a:endParaRPr lang="fr-CA" sz="1600" b="1" i="0" dirty="0">
              <a:solidFill>
                <a:srgbClr val="696A6D"/>
              </a:solidFill>
              <a:effectLst/>
            </a:endParaRPr>
          </a:p>
        </p:txBody>
      </p:sp>
      <p:sp>
        <p:nvSpPr>
          <p:cNvPr id="8" name="ZoneTexte 7">
            <a:extLst>
              <a:ext uri="{FF2B5EF4-FFF2-40B4-BE49-F238E27FC236}">
                <a16:creationId xmlns:a16="http://schemas.microsoft.com/office/drawing/2014/main" id="{2177B6C0-AF89-4478-8810-68840C02967C}"/>
              </a:ext>
            </a:extLst>
          </p:cNvPr>
          <p:cNvSpPr txBox="1"/>
          <p:nvPr/>
        </p:nvSpPr>
        <p:spPr>
          <a:xfrm>
            <a:off x="839416" y="5304168"/>
            <a:ext cx="6120680" cy="1169551"/>
          </a:xfrm>
          <a:prstGeom prst="rect">
            <a:avLst/>
          </a:prstGeom>
          <a:noFill/>
        </p:spPr>
        <p:txBody>
          <a:bodyPr wrap="square">
            <a:spAutoFit/>
          </a:bodyPr>
          <a:lstStyle/>
          <a:p>
            <a:r>
              <a:rPr lang="fr-CA" sz="1400" b="0" i="1" dirty="0">
                <a:solidFill>
                  <a:srgbClr val="212529"/>
                </a:solidFill>
                <a:effectLst/>
                <a:latin typeface="Arial" panose="020B0604020202020204" pitchFamily="34" charset="0"/>
                <a:cs typeface="Arial" panose="020B0604020202020204" pitchFamily="34" charset="0"/>
              </a:rPr>
              <a:t>« Résumé</a:t>
            </a:r>
          </a:p>
          <a:p>
            <a:r>
              <a:rPr lang="fr-CA" sz="1400" b="0" i="1" dirty="0">
                <a:solidFill>
                  <a:srgbClr val="212529"/>
                </a:solidFill>
                <a:effectLst/>
                <a:highlight>
                  <a:srgbClr val="00FF00"/>
                </a:highlight>
                <a:latin typeface="Arial" panose="020B0604020202020204" pitchFamily="34" charset="0"/>
                <a:cs typeface="Arial" panose="020B0604020202020204" pitchFamily="34" charset="0"/>
              </a:rPr>
              <a:t>Les changements climatiques devraient entraîner une augmentation de pluies extrêmes au Canada. </a:t>
            </a:r>
            <a:r>
              <a:rPr lang="fr-CA" sz="1400" i="1" dirty="0">
                <a:solidFill>
                  <a:srgbClr val="212529"/>
                </a:solidFill>
                <a:effectLst/>
                <a:latin typeface="Arial Narrow" panose="020B0606020202030204" pitchFamily="34" charset="0"/>
                <a:cs typeface="Arial" panose="020B0604020202020204" pitchFamily="34" charset="0"/>
              </a:rPr>
              <a:t>Pour cette raison, les courbes intensité-durée-fréquence (IDF) fondées uniquement sur des observations historiques ne sont pas appropriées pour une prise de décision à long terme. </a:t>
            </a:r>
            <a:r>
              <a:rPr lang="fr-CA" sz="1400" b="0" i="1" dirty="0">
                <a:solidFill>
                  <a:srgbClr val="212529"/>
                </a:solidFill>
                <a:effectLst/>
                <a:latin typeface="Arial Narrow" panose="020B0606020202030204" pitchFamily="34" charset="0"/>
                <a:cs typeface="Arial" panose="020B0604020202020204" pitchFamily="34" charset="0"/>
              </a:rPr>
              <a:t>» </a:t>
            </a:r>
            <a:endParaRPr lang="fr-CA" sz="1400" i="1" dirty="0">
              <a:latin typeface="Arial Narrow" panose="020B060602020203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90492DE-2D12-40A5-8E6A-58E763032800}"/>
              </a:ext>
            </a:extLst>
          </p:cNvPr>
          <p:cNvSpPr txBox="1"/>
          <p:nvPr/>
        </p:nvSpPr>
        <p:spPr>
          <a:xfrm>
            <a:off x="6992815" y="5422511"/>
            <a:ext cx="5050757" cy="307777"/>
          </a:xfrm>
          <a:prstGeom prst="rect">
            <a:avLst/>
          </a:prstGeom>
          <a:noFill/>
        </p:spPr>
        <p:txBody>
          <a:bodyPr wrap="square">
            <a:spAutoFit/>
          </a:bodyPr>
          <a:lstStyle/>
          <a:p>
            <a:pPr algn="l"/>
            <a:r>
              <a:rPr lang="fr-CA" sz="1400" b="0" i="0" dirty="0">
                <a:effectLst/>
                <a:latin typeface="Arial" panose="020B0604020202020204" pitchFamily="34" charset="0"/>
                <a:cs typeface="Arial" panose="020B0604020202020204" pitchFamily="34" charset="0"/>
              </a:rPr>
              <a:t>Les courbes IDF et les changements climatiques  2018-2021</a:t>
            </a:r>
          </a:p>
        </p:txBody>
      </p:sp>
      <p:pic>
        <p:nvPicPr>
          <p:cNvPr id="11" name="Image 10">
            <a:extLst>
              <a:ext uri="{FF2B5EF4-FFF2-40B4-BE49-F238E27FC236}">
                <a16:creationId xmlns:a16="http://schemas.microsoft.com/office/drawing/2014/main" id="{64E9802F-F2B1-4B80-921E-576AFB327D8B}"/>
              </a:ext>
            </a:extLst>
          </p:cNvPr>
          <p:cNvPicPr>
            <a:picLocks noChangeAspect="1"/>
          </p:cNvPicPr>
          <p:nvPr/>
        </p:nvPicPr>
        <p:blipFill>
          <a:blip r:embed="rId3"/>
          <a:stretch>
            <a:fillRect/>
          </a:stretch>
        </p:blipFill>
        <p:spPr>
          <a:xfrm>
            <a:off x="7141243" y="5765834"/>
            <a:ext cx="2090526" cy="939833"/>
          </a:xfrm>
          <a:prstGeom prst="rect">
            <a:avLst/>
          </a:prstGeom>
        </p:spPr>
      </p:pic>
    </p:spTree>
    <p:extLst>
      <p:ext uri="{BB962C8B-B14F-4D97-AF65-F5344CB8AC3E}">
        <p14:creationId xmlns:p14="http://schemas.microsoft.com/office/powerpoint/2010/main" val="3388770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10F425-8E91-4EE0-8117-218390E90ED5}"/>
              </a:ext>
            </a:extLst>
          </p:cNvPr>
          <p:cNvSpPr>
            <a:spLocks noGrp="1"/>
          </p:cNvSpPr>
          <p:nvPr>
            <p:ph type="title"/>
          </p:nvPr>
        </p:nvSpPr>
        <p:spPr>
          <a:xfrm>
            <a:off x="479376" y="337232"/>
            <a:ext cx="11017224"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kumimoji="0" lang="fr-CA" sz="4000" b="0" i="0" u="none" strike="noStrike" kern="1200" cap="none" spc="0" normalizeH="0" baseline="0" noProof="0" dirty="0">
                <a:ln>
                  <a:noFill/>
                </a:ln>
                <a:solidFill>
                  <a:srgbClr val="00B050"/>
                </a:solidFill>
                <a:effectLst/>
                <a:uLnTx/>
                <a:uFillTx/>
                <a:latin typeface="Vijaya" panose="02020604020202020204" pitchFamily="18" charset="0"/>
                <a:ea typeface="+mn-lt"/>
                <a:cs typeface="Vijaya" panose="02020604020202020204" pitchFamily="18" charset="0"/>
              </a:rPr>
              <a:t>Concevoir en fonction du climat</a:t>
            </a:r>
            <a:endParaRPr lang="fr-CA" dirty="0"/>
          </a:p>
        </p:txBody>
      </p:sp>
      <p:pic>
        <p:nvPicPr>
          <p:cNvPr id="5" name="Image 4">
            <a:extLst>
              <a:ext uri="{FF2B5EF4-FFF2-40B4-BE49-F238E27FC236}">
                <a16:creationId xmlns:a16="http://schemas.microsoft.com/office/drawing/2014/main" id="{78C21A5A-7AC9-444A-923A-41FFDD2FF080}"/>
              </a:ext>
            </a:extLst>
          </p:cNvPr>
          <p:cNvPicPr>
            <a:picLocks noChangeAspect="1"/>
          </p:cNvPicPr>
          <p:nvPr/>
        </p:nvPicPr>
        <p:blipFill>
          <a:blip r:embed="rId2"/>
          <a:stretch>
            <a:fillRect/>
          </a:stretch>
        </p:blipFill>
        <p:spPr>
          <a:xfrm>
            <a:off x="484717" y="1268760"/>
            <a:ext cx="4032448" cy="5068609"/>
          </a:xfrm>
          <a:prstGeom prst="rect">
            <a:avLst/>
          </a:prstGeom>
        </p:spPr>
      </p:pic>
      <p:sp>
        <p:nvSpPr>
          <p:cNvPr id="7" name="ZoneTexte 6">
            <a:extLst>
              <a:ext uri="{FF2B5EF4-FFF2-40B4-BE49-F238E27FC236}">
                <a16:creationId xmlns:a16="http://schemas.microsoft.com/office/drawing/2014/main" id="{BF3038F4-F7E5-457E-9376-06BA32197CA6}"/>
              </a:ext>
            </a:extLst>
          </p:cNvPr>
          <p:cNvSpPr txBox="1"/>
          <p:nvPr/>
        </p:nvSpPr>
        <p:spPr>
          <a:xfrm>
            <a:off x="5231904" y="1787127"/>
            <a:ext cx="5976664" cy="4524315"/>
          </a:xfrm>
          <a:prstGeom prst="rect">
            <a:avLst/>
          </a:prstGeom>
          <a:noFill/>
        </p:spPr>
        <p:txBody>
          <a:bodyPr wrap="square">
            <a:spAutoFit/>
          </a:bodyPr>
          <a:lstStyle/>
          <a:p>
            <a:r>
              <a:rPr lang="fr-CA" sz="1600" dirty="0"/>
              <a:t>Une série de simulations faites par le </a:t>
            </a:r>
            <a:r>
              <a:rPr lang="fr-CA" sz="1600" b="1" dirty="0"/>
              <a:t>consortium Ouranos </a:t>
            </a:r>
            <a:r>
              <a:rPr lang="fr-CA" sz="1600" dirty="0"/>
              <a:t>a permis d’envisager, pour chacune des régions, </a:t>
            </a:r>
            <a:r>
              <a:rPr lang="fr-CA" sz="1600" dirty="0">
                <a:highlight>
                  <a:srgbClr val="00FF00"/>
                </a:highlight>
              </a:rPr>
              <a:t>plusieurs changements climatiques, dont voici les principaux </a:t>
            </a:r>
            <a:r>
              <a:rPr lang="fr-CA" sz="1600" dirty="0"/>
              <a:t>: </a:t>
            </a:r>
          </a:p>
          <a:p>
            <a:pPr marL="285750" indent="-285750">
              <a:buFont typeface="Arial" panose="020B0604020202020204" pitchFamily="34" charset="0"/>
              <a:buChar char="•"/>
            </a:pPr>
            <a:r>
              <a:rPr lang="fr-CA" sz="1600" dirty="0"/>
              <a:t>la hausse presque certaine (˃ 99 %) des températures minimales ; </a:t>
            </a:r>
          </a:p>
          <a:p>
            <a:pPr marL="285750" indent="-285750">
              <a:buFont typeface="Arial" panose="020B0604020202020204" pitchFamily="34" charset="0"/>
              <a:buChar char="•"/>
            </a:pPr>
            <a:r>
              <a:rPr lang="fr-CA" sz="1600" dirty="0">
                <a:highlight>
                  <a:srgbClr val="00FF00"/>
                </a:highlight>
              </a:rPr>
              <a:t>la hausse presque certaine (˃ 99 %) des précipitations en hiver </a:t>
            </a:r>
            <a:r>
              <a:rPr lang="fr-CA" sz="1600" dirty="0"/>
              <a:t>; </a:t>
            </a:r>
          </a:p>
          <a:p>
            <a:pPr marL="285750" indent="-285750">
              <a:buFont typeface="Arial" panose="020B0604020202020204" pitchFamily="34" charset="0"/>
              <a:buChar char="•"/>
            </a:pPr>
            <a:r>
              <a:rPr lang="fr-CA" sz="1600" dirty="0">
                <a:highlight>
                  <a:srgbClr val="00FF00"/>
                </a:highlight>
              </a:rPr>
              <a:t>la hausse presque certaine (˃ 99 %) des températures maximales, surtout dans le sud du Québec, en été </a:t>
            </a:r>
            <a:r>
              <a:rPr lang="fr-CA" sz="1600" dirty="0"/>
              <a:t>; </a:t>
            </a:r>
          </a:p>
          <a:p>
            <a:pPr marL="285750" indent="-285750">
              <a:buFont typeface="Arial" panose="020B0604020202020204" pitchFamily="34" charset="0"/>
              <a:buChar char="•"/>
            </a:pPr>
            <a:r>
              <a:rPr lang="fr-CA" sz="1600" dirty="0">
                <a:highlight>
                  <a:srgbClr val="00FF00"/>
                </a:highlight>
              </a:rPr>
              <a:t>la hausse presque certaine (˃ 90 %) de l’humidité spécifique ; </a:t>
            </a:r>
          </a:p>
          <a:p>
            <a:pPr marL="285750" indent="-285750">
              <a:buFont typeface="Arial" panose="020B0604020202020204" pitchFamily="34" charset="0"/>
              <a:buChar char="•"/>
            </a:pPr>
            <a:r>
              <a:rPr lang="fr-CA" sz="1600" dirty="0"/>
              <a:t>la diminution probable (&lt; 66 %) des précipitations en été, dans le sud du Québec ; </a:t>
            </a:r>
          </a:p>
          <a:p>
            <a:pPr marL="285750" indent="-285750">
              <a:buFont typeface="Arial" panose="020B0604020202020204" pitchFamily="34" charset="0"/>
              <a:buChar char="•"/>
            </a:pPr>
            <a:r>
              <a:rPr lang="fr-CA" sz="1600" dirty="0"/>
              <a:t>l’augmentation presque certaine (˃ 99 %) de l’évaporation ; </a:t>
            </a:r>
          </a:p>
          <a:p>
            <a:pPr marL="285750" indent="-285750">
              <a:buFont typeface="Arial" panose="020B0604020202020204" pitchFamily="34" charset="0"/>
              <a:buChar char="•"/>
            </a:pPr>
            <a:r>
              <a:rPr lang="fr-CA" sz="1600" dirty="0">
                <a:highlight>
                  <a:srgbClr val="00FF00"/>
                </a:highlight>
              </a:rPr>
              <a:t>la diminution très probable (&lt; 90 %) de la quantité de neige au sol dans le sud du Québec ; </a:t>
            </a:r>
          </a:p>
          <a:p>
            <a:pPr marL="285750" indent="-285750">
              <a:buFont typeface="Arial" panose="020B0604020202020204" pitchFamily="34" charset="0"/>
              <a:buChar char="•"/>
            </a:pPr>
            <a:r>
              <a:rPr lang="fr-CA" sz="1600" dirty="0"/>
              <a:t>l’élévation très probable (˃ 90 %) du niveau de la mer ; </a:t>
            </a:r>
          </a:p>
          <a:p>
            <a:pPr marL="285750" indent="-285750">
              <a:buFont typeface="Arial" panose="020B0604020202020204" pitchFamily="34" charset="0"/>
              <a:buChar char="•"/>
            </a:pPr>
            <a:r>
              <a:rPr lang="fr-CA" sz="1600" dirty="0">
                <a:highlight>
                  <a:srgbClr val="00FF00"/>
                </a:highlight>
              </a:rPr>
              <a:t>l’</a:t>
            </a:r>
            <a:r>
              <a:rPr lang="fr-CA" sz="1600" b="1" dirty="0">
                <a:highlight>
                  <a:srgbClr val="00FF00"/>
                </a:highlight>
              </a:rPr>
              <a:t>augmentation</a:t>
            </a:r>
            <a:r>
              <a:rPr lang="fr-CA" sz="1600" dirty="0">
                <a:highlight>
                  <a:srgbClr val="00FF00"/>
                </a:highlight>
              </a:rPr>
              <a:t> très probable (˃ 90 %) de l’</a:t>
            </a:r>
            <a:r>
              <a:rPr lang="fr-CA" sz="1600" b="1" dirty="0">
                <a:highlight>
                  <a:srgbClr val="00FF00"/>
                </a:highlight>
              </a:rPr>
              <a:t>intensité des précipitations </a:t>
            </a:r>
            <a:r>
              <a:rPr lang="fr-CA" sz="1600" dirty="0">
                <a:highlight>
                  <a:srgbClr val="00FF00"/>
                </a:highlight>
              </a:rPr>
              <a:t>dans le sud du Québec.</a:t>
            </a:r>
          </a:p>
          <a:p>
            <a:pPr marL="285750" indent="-285750">
              <a:buFont typeface="Arial" panose="020B0604020202020204" pitchFamily="34" charset="0"/>
              <a:buChar char="•"/>
            </a:pPr>
            <a:endParaRPr lang="fr-CA" sz="1600" dirty="0"/>
          </a:p>
          <a:p>
            <a:r>
              <a:rPr lang="fr-CA" sz="1600" dirty="0"/>
              <a:t>2017</a:t>
            </a:r>
          </a:p>
        </p:txBody>
      </p:sp>
    </p:spTree>
    <p:extLst>
      <p:ext uri="{BB962C8B-B14F-4D97-AF65-F5344CB8AC3E}">
        <p14:creationId xmlns:p14="http://schemas.microsoft.com/office/powerpoint/2010/main" val="3078811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D0362-5A65-4A80-86B3-058746D87098}"/>
              </a:ext>
            </a:extLst>
          </p:cNvPr>
          <p:cNvSpPr>
            <a:spLocks noGrp="1"/>
          </p:cNvSpPr>
          <p:nvPr>
            <p:ph type="title"/>
          </p:nvPr>
        </p:nvSpPr>
        <p:spPr>
          <a:xfrm>
            <a:off x="394234" y="173815"/>
            <a:ext cx="11547410" cy="491497"/>
          </a:xfrm>
        </p:spPr>
        <p:txBody>
          <a:bodyPr/>
          <a:lstStyle/>
          <a:p>
            <a:r>
              <a:rPr kumimoji="0" lang="fr-CA" sz="24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32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vers des normes environnementales plus strictes</a:t>
            </a:r>
            <a:endParaRPr lang="fr-CA" sz="3200" dirty="0"/>
          </a:p>
        </p:txBody>
      </p:sp>
      <p:sp>
        <p:nvSpPr>
          <p:cNvPr id="13" name="ZoneTexte 12">
            <a:extLst>
              <a:ext uri="{FF2B5EF4-FFF2-40B4-BE49-F238E27FC236}">
                <a16:creationId xmlns:a16="http://schemas.microsoft.com/office/drawing/2014/main" id="{9997663E-A2F0-4062-975C-93FDD4FB3BDE}"/>
              </a:ext>
            </a:extLst>
          </p:cNvPr>
          <p:cNvSpPr txBox="1"/>
          <p:nvPr/>
        </p:nvSpPr>
        <p:spPr>
          <a:xfrm>
            <a:off x="382688" y="802536"/>
            <a:ext cx="7585520" cy="4401205"/>
          </a:xfrm>
          <a:prstGeom prst="rect">
            <a:avLst/>
          </a:prstGeom>
          <a:noFill/>
        </p:spPr>
        <p:txBody>
          <a:bodyPr wrap="square">
            <a:spAutoFit/>
          </a:bodyPr>
          <a:lstStyle/>
          <a:p>
            <a:r>
              <a:rPr lang="fr-CA" sz="1400" dirty="0"/>
              <a:t>Alors que la rencontre </a:t>
            </a:r>
            <a:r>
              <a:rPr lang="fr-CA" sz="1400" b="1" dirty="0">
                <a:highlight>
                  <a:srgbClr val="00FF00"/>
                </a:highlight>
              </a:rPr>
              <a:t>COP26</a:t>
            </a:r>
            <a:r>
              <a:rPr lang="fr-CA" sz="1400" dirty="0"/>
              <a:t> vient de se terminer à </a:t>
            </a:r>
            <a:r>
              <a:rPr lang="fr-CA" sz="1400" b="1" dirty="0"/>
              <a:t>Glasgow</a:t>
            </a:r>
            <a:r>
              <a:rPr lang="fr-CA" sz="1400" dirty="0"/>
              <a:t>, l’heure est au bilan. La cible de moins de 2 degrés, et si possible 1,5 °C, établie lors du précédent accord de Paris a été maintenue, mais </a:t>
            </a:r>
            <a:r>
              <a:rPr lang="fr-CA" sz="1400" b="1" dirty="0"/>
              <a:t>sans engagement clair. </a:t>
            </a:r>
            <a:r>
              <a:rPr lang="fr-CA" sz="1400" dirty="0"/>
              <a:t>Alors que les chefs d’État des quatre coins du globe cherchaient à s’entendre sur les actions à poser pour l’avenir de l’humanité et de notre planète, </a:t>
            </a:r>
            <a:r>
              <a:rPr lang="fr-CA" sz="1400" b="1" dirty="0">
                <a:highlight>
                  <a:srgbClr val="00FF00"/>
                </a:highlight>
              </a:rPr>
              <a:t>des voix se sont élevées dans le milieu de l’architecture afin d’en faire plus pour le climat</a:t>
            </a:r>
            <a:r>
              <a:rPr lang="fr-CA" sz="1400" dirty="0">
                <a:highlight>
                  <a:srgbClr val="00FF00"/>
                </a:highlight>
              </a:rPr>
              <a:t>.</a:t>
            </a:r>
          </a:p>
          <a:p>
            <a:endParaRPr lang="fr-CA" sz="1400" dirty="0"/>
          </a:p>
          <a:p>
            <a:r>
              <a:rPr lang="fr-CA" sz="1400" b="1" dirty="0"/>
              <a:t>Un nombre croissant d’architectes</a:t>
            </a:r>
            <a:r>
              <a:rPr lang="fr-CA" sz="1400" dirty="0"/>
              <a:t>, dont </a:t>
            </a:r>
            <a:r>
              <a:rPr lang="fr-CA" sz="1400" b="1" dirty="0"/>
              <a:t>Norman Foster</a:t>
            </a:r>
            <a:r>
              <a:rPr lang="fr-CA" sz="1400" dirty="0"/>
              <a:t>, ont notamment demandé à ce que les </a:t>
            </a:r>
            <a:r>
              <a:rPr lang="fr-CA" sz="1400" b="1" dirty="0"/>
              <a:t>émissions intrinsèques </a:t>
            </a:r>
            <a:r>
              <a:rPr lang="fr-CA" sz="1400" dirty="0"/>
              <a:t>soient </a:t>
            </a:r>
            <a:r>
              <a:rPr lang="fr-CA" sz="1400" b="1" dirty="0"/>
              <a:t>davantage prises en compte dans les certifications environnementales de bâtiments </a:t>
            </a:r>
            <a:r>
              <a:rPr lang="fr-CA" sz="1400" dirty="0"/>
              <a:t>afin de répondre aux objectifs d’émissions nettes zéro. Rappelons que </a:t>
            </a:r>
            <a:r>
              <a:rPr lang="fr-CA" sz="1400" b="1" dirty="0">
                <a:highlight>
                  <a:srgbClr val="00FF00"/>
                </a:highlight>
              </a:rPr>
              <a:t>le secteur des bâtiments représente près de 40 % des émissions de GES </a:t>
            </a:r>
            <a:r>
              <a:rPr lang="fr-CA" sz="1400" dirty="0"/>
              <a:t>à l’échelle internationale selon le programme de l’ONU pour l’environnement.</a:t>
            </a:r>
          </a:p>
          <a:p>
            <a:endParaRPr lang="fr-CA" sz="1400" dirty="0"/>
          </a:p>
          <a:p>
            <a:r>
              <a:rPr lang="fr-CA" sz="1400" dirty="0"/>
              <a:t>Lors d’un entretien avec l’envoyé américain pour le climat John Kerry lors de la conférence sur le climat COP26, le célèbre architecte britannique a souligné que </a:t>
            </a:r>
            <a:r>
              <a:rPr lang="fr-CA" sz="1400" b="1" dirty="0">
                <a:highlight>
                  <a:srgbClr val="00FF00"/>
                </a:highlight>
              </a:rPr>
              <a:t>les normes de durabilité </a:t>
            </a:r>
            <a:r>
              <a:rPr lang="fr-CA" sz="1400" dirty="0"/>
              <a:t>telles que LEED et BREEAM se concentraient sur le </a:t>
            </a:r>
            <a:r>
              <a:rPr lang="fr-CA" sz="1400" dirty="0">
                <a:highlight>
                  <a:srgbClr val="00FF00"/>
                </a:highlight>
              </a:rPr>
              <a:t>bien-être des utilisateurs </a:t>
            </a:r>
            <a:r>
              <a:rPr lang="fr-CA" sz="1400" dirty="0"/>
              <a:t>et les omissions opérationnelles, mais </a:t>
            </a:r>
            <a:r>
              <a:rPr lang="fr-CA" sz="1400" b="1" dirty="0">
                <a:highlight>
                  <a:srgbClr val="00FF00"/>
                </a:highlight>
              </a:rPr>
              <a:t>négligeaient le carbone incorporé</a:t>
            </a:r>
            <a:r>
              <a:rPr lang="fr-CA" sz="1400" dirty="0"/>
              <a:t>.</a:t>
            </a:r>
          </a:p>
          <a:p>
            <a:endParaRPr lang="fr-CA" sz="1400" dirty="0"/>
          </a:p>
          <a:p>
            <a:r>
              <a:rPr lang="fr-CA" sz="1400" dirty="0"/>
              <a:t>« Beaucoup de normes qui peuvent évaluer un bâtiment sur le plan environnemental, comme LEED et BREEAM, doivent être encouragées, a-t-il déclaré. Ce que nous réalisons maintenant, c’est qu’</a:t>
            </a:r>
            <a:r>
              <a:rPr lang="fr-CA" sz="1400" b="1" dirty="0">
                <a:highlight>
                  <a:srgbClr val="00FF00"/>
                </a:highlight>
              </a:rPr>
              <a:t>aucune de ces évaluations n’évalue le carbone incorporé dans les matériaux qui composent le bâtiment. </a:t>
            </a:r>
            <a:r>
              <a:rPr lang="fr-CA" sz="1400" dirty="0"/>
              <a:t>»</a:t>
            </a:r>
          </a:p>
        </p:txBody>
      </p:sp>
      <p:pic>
        <p:nvPicPr>
          <p:cNvPr id="10" name="Image 9">
            <a:extLst>
              <a:ext uri="{FF2B5EF4-FFF2-40B4-BE49-F238E27FC236}">
                <a16:creationId xmlns:a16="http://schemas.microsoft.com/office/drawing/2014/main" id="{9C09FD48-628F-4D21-8F32-D56C90BB5B8C}"/>
              </a:ext>
            </a:extLst>
          </p:cNvPr>
          <p:cNvPicPr>
            <a:picLocks noChangeAspect="1"/>
          </p:cNvPicPr>
          <p:nvPr/>
        </p:nvPicPr>
        <p:blipFill>
          <a:blip r:embed="rId2"/>
          <a:stretch>
            <a:fillRect/>
          </a:stretch>
        </p:blipFill>
        <p:spPr>
          <a:xfrm>
            <a:off x="7968208" y="943945"/>
            <a:ext cx="3973436" cy="2924944"/>
          </a:xfrm>
          <a:prstGeom prst="rect">
            <a:avLst/>
          </a:prstGeom>
        </p:spPr>
      </p:pic>
      <p:sp>
        <p:nvSpPr>
          <p:cNvPr id="17" name="ZoneTexte 16">
            <a:extLst>
              <a:ext uri="{FF2B5EF4-FFF2-40B4-BE49-F238E27FC236}">
                <a16:creationId xmlns:a16="http://schemas.microsoft.com/office/drawing/2014/main" id="{4A415397-0E5D-4A1B-ABFF-EEE4EF18EEA6}"/>
              </a:ext>
            </a:extLst>
          </p:cNvPr>
          <p:cNvSpPr txBox="1"/>
          <p:nvPr/>
        </p:nvSpPr>
        <p:spPr>
          <a:xfrm>
            <a:off x="8166057" y="4010298"/>
            <a:ext cx="374441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Entretien de l’architecte Norman Foster avec John Kerry lors de la conférence COP26. Photo : Norman Foster </a:t>
            </a:r>
            <a:r>
              <a:rPr kumimoji="0" lang="fr-CA" sz="1400" b="0" i="0" u="none" strike="noStrike" kern="1200" cap="none" spc="0" normalizeH="0" baseline="0" noProof="0" dirty="0" err="1">
                <a:ln>
                  <a:noFill/>
                </a:ln>
                <a:solidFill>
                  <a:prstClr val="black"/>
                </a:solidFill>
                <a:effectLst/>
                <a:uLnTx/>
                <a:uFillTx/>
                <a:latin typeface="Calibri" panose="020F0502020204030204"/>
                <a:ea typeface="+mn-ea"/>
                <a:cs typeface="+mn-cs"/>
              </a:rPr>
              <a:t>Foundation</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32D62A81-4098-4787-8527-BD4E05A0A038}"/>
              </a:ext>
            </a:extLst>
          </p:cNvPr>
          <p:cNvSpPr txBox="1"/>
          <p:nvPr/>
        </p:nvSpPr>
        <p:spPr>
          <a:xfrm>
            <a:off x="401741" y="5256202"/>
            <a:ext cx="114150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Le carbone intrinsèque compte pour près de la moitié de l’empreinte environnementale d’un bâtiment</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C’est pourquoi l’architecte a fait valoir que pour créer des villes durables, il fallait devoir rechercher des </a:t>
            </a:r>
            <a:r>
              <a:rPr kumimoji="0" lang="fr-CA" sz="1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 normes plus élevées » </a:t>
            </a:r>
            <a:r>
              <a:rPr kumimoji="0" lang="fr-CA"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pour les bâtiments </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qui </a:t>
            </a:r>
            <a:r>
              <a:rPr kumimoji="0" lang="fr-CA" sz="1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prennent en compte leurs émissions tout au long de leur durée de vie</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 Le bâtiment lui-même fait partie d’une séquence plus large, qui implique le transport, le mouvement, l’exploitation et éventuellement le déclassement, a-t-il ajouté. Donc, dans ce sens, nous devons avoir un </a:t>
            </a:r>
            <a:r>
              <a:rPr kumimoji="0" lang="fr-CA" sz="1400" b="1"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regard beaucoup plus large</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76537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extérieur, ciel, terrain, debout&#10;&#10;Description générée automatiquement">
            <a:extLst>
              <a:ext uri="{FF2B5EF4-FFF2-40B4-BE49-F238E27FC236}">
                <a16:creationId xmlns:a16="http://schemas.microsoft.com/office/drawing/2014/main" id="{1869FAC7-D5AA-4D90-8E92-AD46D6CE8C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55201" b="1218"/>
          <a:stretch/>
        </p:blipFill>
        <p:spPr>
          <a:xfrm>
            <a:off x="0" y="0"/>
            <a:ext cx="2304256" cy="6860520"/>
          </a:xfrm>
          <a:prstGeom prst="rect">
            <a:avLst/>
          </a:prstGeom>
        </p:spPr>
      </p:pic>
      <p:pic>
        <p:nvPicPr>
          <p:cNvPr id="10" name="Image 9" descr="Une image contenant herbe, extérieur, ciel, bâtiment&#10;&#10;Description générée automatiquement">
            <a:extLst>
              <a:ext uri="{FF2B5EF4-FFF2-40B4-BE49-F238E27FC236}">
                <a16:creationId xmlns:a16="http://schemas.microsoft.com/office/drawing/2014/main" id="{221351B0-5303-4F41-90DC-B927A8F1B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256" y="0"/>
            <a:ext cx="7392144" cy="6858000"/>
          </a:xfrm>
          <a:prstGeom prst="rect">
            <a:avLst/>
          </a:prstGeom>
        </p:spPr>
      </p:pic>
      <p:sp>
        <p:nvSpPr>
          <p:cNvPr id="4" name="ZoneTexte 3"/>
          <p:cNvSpPr txBox="1"/>
          <p:nvPr/>
        </p:nvSpPr>
        <p:spPr>
          <a:xfrm>
            <a:off x="2447399" y="138688"/>
            <a:ext cx="3456384" cy="830997"/>
          </a:xfrm>
          <a:prstGeom prst="rect">
            <a:avLst/>
          </a:prstGeom>
          <a:noFill/>
        </p:spPr>
        <p:txBody>
          <a:bodyPr wrap="square" rtlCol="0">
            <a:spAutoFit/>
          </a:bodyPr>
          <a:lstStyle/>
          <a:p>
            <a:pPr algn="ctr"/>
            <a:r>
              <a:rPr lang="fr-CA" sz="4800" b="1" dirty="0">
                <a:solidFill>
                  <a:schemeClr val="tx1">
                    <a:lumMod val="75000"/>
                    <a:lumOff val="25000"/>
                  </a:schemeClr>
                </a:solidFill>
              </a:rPr>
              <a:t>Discussions</a:t>
            </a:r>
          </a:p>
        </p:txBody>
      </p:sp>
      <p:pic>
        <p:nvPicPr>
          <p:cNvPr id="12" name="Image 11" descr="Une image contenant ciel, extérieur, herbe, bâtiment&#10;&#10;Description générée automatiquement">
            <a:extLst>
              <a:ext uri="{FF2B5EF4-FFF2-40B4-BE49-F238E27FC236}">
                <a16:creationId xmlns:a16="http://schemas.microsoft.com/office/drawing/2014/main" id="{D250D168-B970-4689-A028-50DCD129DC11}"/>
              </a:ext>
            </a:extLst>
          </p:cNvPr>
          <p:cNvPicPr>
            <a:picLocks noChangeAspect="1"/>
          </p:cNvPicPr>
          <p:nvPr/>
        </p:nvPicPr>
        <p:blipFill rotWithShape="1">
          <a:blip r:embed="rId5">
            <a:extLst>
              <a:ext uri="{28A0092B-C50C-407E-A947-70E740481C1C}">
                <a14:useLocalDpi xmlns:a14="http://schemas.microsoft.com/office/drawing/2010/main" val="0"/>
              </a:ext>
            </a:extLst>
          </a:blip>
          <a:srcRect l="1102" r="25178"/>
          <a:stretch/>
        </p:blipFill>
        <p:spPr>
          <a:xfrm>
            <a:off x="8411120" y="0"/>
            <a:ext cx="3791744" cy="6858000"/>
          </a:xfrm>
          <a:prstGeom prst="rect">
            <a:avLst/>
          </a:prstGeom>
        </p:spPr>
      </p:pic>
      <p:sp>
        <p:nvSpPr>
          <p:cNvPr id="16" name="ZoneTexte 15">
            <a:extLst>
              <a:ext uri="{FF2B5EF4-FFF2-40B4-BE49-F238E27FC236}">
                <a16:creationId xmlns:a16="http://schemas.microsoft.com/office/drawing/2014/main" id="{FDEC6A5A-BFD2-4C65-8310-679DD487FC82}"/>
              </a:ext>
            </a:extLst>
          </p:cNvPr>
          <p:cNvSpPr txBox="1"/>
          <p:nvPr/>
        </p:nvSpPr>
        <p:spPr>
          <a:xfrm>
            <a:off x="1775520" y="5085184"/>
            <a:ext cx="583264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800" b="1" i="0" u="none" strike="noStrike" kern="1200" cap="none" spc="0" normalizeH="0" baseline="0" noProof="0" dirty="0">
                <a:ln>
                  <a:noFill/>
                </a:ln>
                <a:solidFill>
                  <a:schemeClr val="accent3">
                    <a:lumMod val="60000"/>
                    <a:lumOff val="40000"/>
                  </a:schemeClr>
                </a:solidFill>
                <a:effectLst/>
                <a:uLnTx/>
                <a:uFillTx/>
                <a:latin typeface="Calibri" panose="020F0502020204030204"/>
                <a:ea typeface="+mn-ea"/>
                <a:cs typeface="+mn-cs"/>
              </a:rPr>
              <a:t>questions</a:t>
            </a:r>
          </a:p>
        </p:txBody>
      </p:sp>
      <p:sp>
        <p:nvSpPr>
          <p:cNvPr id="14" name="ZoneTexte 13">
            <a:extLst>
              <a:ext uri="{FF2B5EF4-FFF2-40B4-BE49-F238E27FC236}">
                <a16:creationId xmlns:a16="http://schemas.microsoft.com/office/drawing/2014/main" id="{9B3C9752-8E81-460D-A0E1-2A19DB304F46}"/>
              </a:ext>
            </a:extLst>
          </p:cNvPr>
          <p:cNvSpPr txBox="1"/>
          <p:nvPr/>
        </p:nvSpPr>
        <p:spPr>
          <a:xfrm>
            <a:off x="6914282" y="2067449"/>
            <a:ext cx="3282057" cy="1015663"/>
          </a:xfrm>
          <a:prstGeom prst="rect">
            <a:avLst/>
          </a:prstGeom>
          <a:noFill/>
        </p:spPr>
        <p:txBody>
          <a:bodyPr wrap="square" rtlCol="0">
            <a:spAutoFit/>
          </a:bodyPr>
          <a:lstStyle/>
          <a:p>
            <a:r>
              <a:rPr lang="fr-CA" sz="6000" dirty="0">
                <a:solidFill>
                  <a:schemeClr val="accent6">
                    <a:lumMod val="60000"/>
                    <a:lumOff val="40000"/>
                  </a:schemeClr>
                </a:solidFill>
                <a:latin typeface="Vijaya" panose="02020604020202020204" pitchFamily="18" charset="0"/>
                <a:cs typeface="Vijaya" panose="02020604020202020204" pitchFamily="18" charset="0"/>
              </a:rPr>
              <a:t>Oui, mais…</a:t>
            </a:r>
          </a:p>
        </p:txBody>
      </p:sp>
      <p:sp>
        <p:nvSpPr>
          <p:cNvPr id="15" name="ZoneTexte 14">
            <a:extLst>
              <a:ext uri="{FF2B5EF4-FFF2-40B4-BE49-F238E27FC236}">
                <a16:creationId xmlns:a16="http://schemas.microsoft.com/office/drawing/2014/main" id="{A586E6C6-BEC4-4F62-9E36-37F3BA4A84A1}"/>
              </a:ext>
            </a:extLst>
          </p:cNvPr>
          <p:cNvSpPr txBox="1"/>
          <p:nvPr/>
        </p:nvSpPr>
        <p:spPr>
          <a:xfrm flipH="1">
            <a:off x="786600" y="3299318"/>
            <a:ext cx="1178417" cy="1569660"/>
          </a:xfrm>
          <a:prstGeom prst="rect">
            <a:avLst/>
          </a:prstGeom>
          <a:noFill/>
        </p:spPr>
        <p:txBody>
          <a:bodyPr wrap="square" rtlCol="0">
            <a:spAutoFit/>
          </a:bodyPr>
          <a:lstStyle/>
          <a:p>
            <a:r>
              <a:rPr lang="fr-CA" sz="9600"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17" name="ZoneTexte 16">
            <a:extLst>
              <a:ext uri="{FF2B5EF4-FFF2-40B4-BE49-F238E27FC236}">
                <a16:creationId xmlns:a16="http://schemas.microsoft.com/office/drawing/2014/main" id="{D94A4909-4983-42F0-98B6-F8193725624D}"/>
              </a:ext>
            </a:extLst>
          </p:cNvPr>
          <p:cNvSpPr txBox="1"/>
          <p:nvPr/>
        </p:nvSpPr>
        <p:spPr>
          <a:xfrm>
            <a:off x="8649682" y="6093296"/>
            <a:ext cx="2964273" cy="830997"/>
          </a:xfrm>
          <a:prstGeom prst="rect">
            <a:avLst/>
          </a:prstGeom>
          <a:noFill/>
        </p:spPr>
        <p:txBody>
          <a:bodyPr wrap="none" rtlCol="0">
            <a:spAutoFit/>
          </a:bodyPr>
          <a:lstStyle/>
          <a:p>
            <a:r>
              <a:rPr lang="fr-CA" sz="4800" dirty="0">
                <a:solidFill>
                  <a:schemeClr val="tx1">
                    <a:lumMod val="85000"/>
                    <a:lumOff val="15000"/>
                  </a:schemeClr>
                </a:solidFill>
                <a:latin typeface="Vijaya" panose="02020604020202020204" pitchFamily="18" charset="0"/>
                <a:cs typeface="Vijaya" panose="02020604020202020204" pitchFamily="18" charset="0"/>
              </a:rPr>
              <a:t>commentaires</a:t>
            </a:r>
          </a:p>
        </p:txBody>
      </p:sp>
    </p:spTree>
    <p:extLst>
      <p:ext uri="{BB962C8B-B14F-4D97-AF65-F5344CB8AC3E}">
        <p14:creationId xmlns:p14="http://schemas.microsoft.com/office/powerpoint/2010/main" val="612977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F8419-57A5-462B-A689-0F0606D0133B}"/>
              </a:ext>
            </a:extLst>
          </p:cNvPr>
          <p:cNvSpPr>
            <a:spLocks noGrp="1"/>
          </p:cNvSpPr>
          <p:nvPr>
            <p:ph type="title"/>
          </p:nvPr>
        </p:nvSpPr>
        <p:spPr>
          <a:xfrm>
            <a:off x="479376" y="115856"/>
            <a:ext cx="11233248"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différents types et profilés </a:t>
            </a:r>
            <a:endParaRPr lang="fr-CA" dirty="0"/>
          </a:p>
        </p:txBody>
      </p:sp>
      <p:pic>
        <p:nvPicPr>
          <p:cNvPr id="5" name="Image 4" descr="Une image contenant texte&#10;&#10;Description générée automatiquement">
            <a:extLst>
              <a:ext uri="{FF2B5EF4-FFF2-40B4-BE49-F238E27FC236}">
                <a16:creationId xmlns:a16="http://schemas.microsoft.com/office/drawing/2014/main" id="{D239FEE1-3012-44B3-9A48-A4F306B7F1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48" t="8082" r="15215" b="9309"/>
          <a:stretch/>
        </p:blipFill>
        <p:spPr>
          <a:xfrm>
            <a:off x="701836" y="825360"/>
            <a:ext cx="1944218" cy="3175766"/>
          </a:xfrm>
          <a:prstGeom prst="rect">
            <a:avLst/>
          </a:prstGeom>
        </p:spPr>
      </p:pic>
      <p:pic>
        <p:nvPicPr>
          <p:cNvPr id="7" name="Image 6" descr="Une image contenant texte, matériau de construction&#10;&#10;Description générée automatiquement">
            <a:extLst>
              <a:ext uri="{FF2B5EF4-FFF2-40B4-BE49-F238E27FC236}">
                <a16:creationId xmlns:a16="http://schemas.microsoft.com/office/drawing/2014/main" id="{A2AAFFD6-71DD-4B72-9DCB-53D76387F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64" t="17607" r="19656" b="9429"/>
          <a:stretch/>
        </p:blipFill>
        <p:spPr>
          <a:xfrm>
            <a:off x="2815124" y="846968"/>
            <a:ext cx="1944217" cy="3237482"/>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485F2AB5-6FE5-4FB1-B8ED-32CE393D45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84" t="7407" r="11641" b="6859"/>
          <a:stretch/>
        </p:blipFill>
        <p:spPr>
          <a:xfrm>
            <a:off x="6849774" y="766024"/>
            <a:ext cx="2076943" cy="3404877"/>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02E4B051-3425-4821-887F-6155A8B62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39" t="22809" r="13181" b="7498"/>
          <a:stretch/>
        </p:blipFill>
        <p:spPr>
          <a:xfrm>
            <a:off x="9185520" y="869356"/>
            <a:ext cx="1944219" cy="2774531"/>
          </a:xfrm>
          <a:prstGeom prst="rect">
            <a:avLst/>
          </a:prstGeom>
        </p:spPr>
      </p:pic>
      <p:pic>
        <p:nvPicPr>
          <p:cNvPr id="20" name="Image 19">
            <a:extLst>
              <a:ext uri="{FF2B5EF4-FFF2-40B4-BE49-F238E27FC236}">
                <a16:creationId xmlns:a16="http://schemas.microsoft.com/office/drawing/2014/main" id="{C209C003-2186-4746-8155-D0C8607069A3}"/>
              </a:ext>
            </a:extLst>
          </p:cNvPr>
          <p:cNvPicPr>
            <a:picLocks noChangeAspect="1"/>
          </p:cNvPicPr>
          <p:nvPr/>
        </p:nvPicPr>
        <p:blipFill>
          <a:blip r:embed="rId7"/>
          <a:stretch>
            <a:fillRect/>
          </a:stretch>
        </p:blipFill>
        <p:spPr>
          <a:xfrm>
            <a:off x="3159409" y="4011321"/>
            <a:ext cx="1501272" cy="2780928"/>
          </a:xfrm>
          <a:prstGeom prst="rect">
            <a:avLst/>
          </a:prstGeom>
        </p:spPr>
      </p:pic>
      <p:pic>
        <p:nvPicPr>
          <p:cNvPr id="22" name="Image 21">
            <a:extLst>
              <a:ext uri="{FF2B5EF4-FFF2-40B4-BE49-F238E27FC236}">
                <a16:creationId xmlns:a16="http://schemas.microsoft.com/office/drawing/2014/main" id="{6FAF5AF4-AF78-4881-8F87-BFBDCC0CC80F}"/>
              </a:ext>
            </a:extLst>
          </p:cNvPr>
          <p:cNvPicPr>
            <a:picLocks noChangeAspect="1"/>
          </p:cNvPicPr>
          <p:nvPr/>
        </p:nvPicPr>
        <p:blipFill rotWithShape="1">
          <a:blip r:embed="rId8"/>
          <a:srcRect r="10301"/>
          <a:stretch/>
        </p:blipFill>
        <p:spPr>
          <a:xfrm>
            <a:off x="5246821" y="4011320"/>
            <a:ext cx="1487294" cy="2780929"/>
          </a:xfrm>
          <a:prstGeom prst="rect">
            <a:avLst/>
          </a:prstGeom>
        </p:spPr>
      </p:pic>
      <p:pic>
        <p:nvPicPr>
          <p:cNvPr id="24" name="Image 23" descr="Une image contenant texte&#10;&#10;Description générée automatiquement">
            <a:extLst>
              <a:ext uri="{FF2B5EF4-FFF2-40B4-BE49-F238E27FC236}">
                <a16:creationId xmlns:a16="http://schemas.microsoft.com/office/drawing/2014/main" id="{F5AD5C18-6F66-4CD7-B38F-C5342B41B6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310" t="13081" r="19127" b="9572"/>
          <a:stretch/>
        </p:blipFill>
        <p:spPr>
          <a:xfrm>
            <a:off x="4928411" y="824692"/>
            <a:ext cx="1846747" cy="3129484"/>
          </a:xfrm>
          <a:prstGeom prst="rect">
            <a:avLst/>
          </a:prstGeom>
        </p:spPr>
      </p:pic>
      <p:pic>
        <p:nvPicPr>
          <p:cNvPr id="26" name="Image 25">
            <a:extLst>
              <a:ext uri="{FF2B5EF4-FFF2-40B4-BE49-F238E27FC236}">
                <a16:creationId xmlns:a16="http://schemas.microsoft.com/office/drawing/2014/main" id="{E656ACAA-7DCE-4FB7-B157-5911F31E9953}"/>
              </a:ext>
            </a:extLst>
          </p:cNvPr>
          <p:cNvPicPr>
            <a:picLocks noChangeAspect="1"/>
          </p:cNvPicPr>
          <p:nvPr/>
        </p:nvPicPr>
        <p:blipFill rotWithShape="1">
          <a:blip r:embed="rId10"/>
          <a:srcRect t="3403"/>
          <a:stretch/>
        </p:blipFill>
        <p:spPr>
          <a:xfrm>
            <a:off x="7380241" y="4115853"/>
            <a:ext cx="1662135" cy="2664296"/>
          </a:xfrm>
          <a:prstGeom prst="rect">
            <a:avLst/>
          </a:prstGeom>
        </p:spPr>
      </p:pic>
      <p:pic>
        <p:nvPicPr>
          <p:cNvPr id="28" name="Image 27">
            <a:extLst>
              <a:ext uri="{FF2B5EF4-FFF2-40B4-BE49-F238E27FC236}">
                <a16:creationId xmlns:a16="http://schemas.microsoft.com/office/drawing/2014/main" id="{380C78D9-37BD-4287-859C-D6524C2DA65E}"/>
              </a:ext>
            </a:extLst>
          </p:cNvPr>
          <p:cNvPicPr>
            <a:picLocks noChangeAspect="1"/>
          </p:cNvPicPr>
          <p:nvPr/>
        </p:nvPicPr>
        <p:blipFill rotWithShape="1">
          <a:blip r:embed="rId11"/>
          <a:srcRect b="3973"/>
          <a:stretch/>
        </p:blipFill>
        <p:spPr>
          <a:xfrm>
            <a:off x="9670274" y="3643887"/>
            <a:ext cx="1587160" cy="2664296"/>
          </a:xfrm>
          <a:prstGeom prst="rect">
            <a:avLst/>
          </a:prstGeom>
        </p:spPr>
      </p:pic>
      <p:pic>
        <p:nvPicPr>
          <p:cNvPr id="30" name="Image 29">
            <a:extLst>
              <a:ext uri="{FF2B5EF4-FFF2-40B4-BE49-F238E27FC236}">
                <a16:creationId xmlns:a16="http://schemas.microsoft.com/office/drawing/2014/main" id="{B6664FCC-4B62-46B6-94AE-E1A4C4DA2210}"/>
              </a:ext>
            </a:extLst>
          </p:cNvPr>
          <p:cNvPicPr>
            <a:picLocks noChangeAspect="1"/>
          </p:cNvPicPr>
          <p:nvPr/>
        </p:nvPicPr>
        <p:blipFill>
          <a:blip r:embed="rId12"/>
          <a:stretch>
            <a:fillRect/>
          </a:stretch>
        </p:blipFill>
        <p:spPr>
          <a:xfrm>
            <a:off x="942438" y="4075995"/>
            <a:ext cx="1334747" cy="2716254"/>
          </a:xfrm>
          <a:prstGeom prst="rect">
            <a:avLst/>
          </a:prstGeom>
        </p:spPr>
      </p:pic>
      <p:sp>
        <p:nvSpPr>
          <p:cNvPr id="37" name="ZoneTexte 36">
            <a:extLst>
              <a:ext uri="{FF2B5EF4-FFF2-40B4-BE49-F238E27FC236}">
                <a16:creationId xmlns:a16="http://schemas.microsoft.com/office/drawing/2014/main" id="{B980C3FF-5A44-4294-A44D-443017C80A05}"/>
              </a:ext>
            </a:extLst>
          </p:cNvPr>
          <p:cNvSpPr txBox="1"/>
          <p:nvPr/>
        </p:nvSpPr>
        <p:spPr>
          <a:xfrm rot="16200000">
            <a:off x="-1157955" y="4075289"/>
            <a:ext cx="2782023" cy="307777"/>
          </a:xfrm>
          <a:prstGeom prst="rect">
            <a:avLst/>
          </a:prstGeom>
          <a:noFill/>
        </p:spPr>
        <p:txBody>
          <a:bodyPr wrap="square" rtlCol="0">
            <a:spAutoFit/>
          </a:bodyPr>
          <a:lstStyle/>
          <a:p>
            <a:r>
              <a:rPr lang="fr-CA" sz="1400" dirty="0"/>
              <a:t>Dessins: Sabrina Dufresne</a:t>
            </a:r>
          </a:p>
        </p:txBody>
      </p:sp>
    </p:spTree>
    <p:extLst>
      <p:ext uri="{BB962C8B-B14F-4D97-AF65-F5344CB8AC3E}">
        <p14:creationId xmlns:p14="http://schemas.microsoft.com/office/powerpoint/2010/main" val="5179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3E100-B060-4FAA-BB4A-75439675BEC6}"/>
              </a:ext>
            </a:extLst>
          </p:cNvPr>
          <p:cNvSpPr>
            <a:spLocks noGrp="1"/>
          </p:cNvSpPr>
          <p:nvPr>
            <p:ph type="title"/>
          </p:nvPr>
        </p:nvSpPr>
        <p:spPr>
          <a:xfrm>
            <a:off x="479376" y="188640"/>
            <a:ext cx="11282261" cy="687610"/>
          </a:xfrm>
        </p:spPr>
        <p:txBody>
          <a:bodyPr/>
          <a:lstStyle/>
          <a:p>
            <a:r>
              <a:rPr kumimoji="0" lang="fr-CA" sz="32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 les revêtements extérieurs en bois   </a:t>
            </a:r>
            <a:r>
              <a:rPr kumimoji="0" lang="fr-CA" sz="4400" b="0" i="0" u="none" strike="noStrike" kern="1200" cap="none" spc="0" normalizeH="0" baseline="0" noProof="0" dirty="0">
                <a:ln>
                  <a:noFill/>
                </a:ln>
                <a:solidFill>
                  <a:srgbClr val="00B050"/>
                </a:solidFill>
                <a:effectLst/>
                <a:uLnTx/>
                <a:uFillTx/>
                <a:latin typeface="Vijaya" panose="020B0502040204020203" pitchFamily="18" charset="0"/>
                <a:ea typeface="+mn-lt"/>
                <a:cs typeface="Vijaya" panose="020B0502040204020203" pitchFamily="18" charset="0"/>
              </a:rPr>
              <a:t>différents types et profilés </a:t>
            </a:r>
            <a:endParaRPr lang="fr-CA" dirty="0"/>
          </a:p>
        </p:txBody>
      </p:sp>
      <p:pic>
        <p:nvPicPr>
          <p:cNvPr id="7" name="Image 6" descr="Une image contenant texte, matériau de construction&#10;&#10;Description générée automatiquement">
            <a:extLst>
              <a:ext uri="{FF2B5EF4-FFF2-40B4-BE49-F238E27FC236}">
                <a16:creationId xmlns:a16="http://schemas.microsoft.com/office/drawing/2014/main" id="{8E435928-00C0-4AAB-A2AF-09B36A2806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69" t="30153" r="23631" b="9863"/>
          <a:stretch/>
        </p:blipFill>
        <p:spPr>
          <a:xfrm>
            <a:off x="8832304" y="958023"/>
            <a:ext cx="1728192" cy="2550110"/>
          </a:xfrm>
          <a:prstGeom prst="rect">
            <a:avLst/>
          </a:prstGeom>
        </p:spPr>
      </p:pic>
      <p:pic>
        <p:nvPicPr>
          <p:cNvPr id="9" name="Image 8">
            <a:extLst>
              <a:ext uri="{FF2B5EF4-FFF2-40B4-BE49-F238E27FC236}">
                <a16:creationId xmlns:a16="http://schemas.microsoft.com/office/drawing/2014/main" id="{3CBBBF7E-5742-4E70-A05F-9F3286C78B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46" t="14997" r="14546" b="8240"/>
          <a:stretch/>
        </p:blipFill>
        <p:spPr>
          <a:xfrm>
            <a:off x="3450822" y="932452"/>
            <a:ext cx="1880961" cy="2880321"/>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708BB035-BCDF-41F9-9A20-CFFCA8D43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55" t="15150" r="17952" b="8238"/>
          <a:stretch/>
        </p:blipFill>
        <p:spPr>
          <a:xfrm>
            <a:off x="784968" y="1001485"/>
            <a:ext cx="1650389" cy="2880321"/>
          </a:xfrm>
          <a:prstGeom prst="rect">
            <a:avLst/>
          </a:prstGeom>
        </p:spPr>
      </p:pic>
      <p:pic>
        <p:nvPicPr>
          <p:cNvPr id="15" name="Image 14" descr="Une image contenant texte&#10;&#10;Description générée automatiquement">
            <a:extLst>
              <a:ext uri="{FF2B5EF4-FFF2-40B4-BE49-F238E27FC236}">
                <a16:creationId xmlns:a16="http://schemas.microsoft.com/office/drawing/2014/main" id="{F7C0B500-FB01-4DCA-B18A-177BF0F092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85" t="16633" r="17306" b="10743"/>
          <a:stretch/>
        </p:blipFill>
        <p:spPr>
          <a:xfrm>
            <a:off x="6120506" y="932452"/>
            <a:ext cx="1805899" cy="2880321"/>
          </a:xfrm>
          <a:prstGeom prst="rect">
            <a:avLst/>
          </a:prstGeom>
        </p:spPr>
      </p:pic>
      <p:pic>
        <p:nvPicPr>
          <p:cNvPr id="19" name="Image 18">
            <a:extLst>
              <a:ext uri="{FF2B5EF4-FFF2-40B4-BE49-F238E27FC236}">
                <a16:creationId xmlns:a16="http://schemas.microsoft.com/office/drawing/2014/main" id="{9341D804-7362-42F8-9811-84F4CBB52617}"/>
              </a:ext>
            </a:extLst>
          </p:cNvPr>
          <p:cNvPicPr>
            <a:picLocks noChangeAspect="1"/>
          </p:cNvPicPr>
          <p:nvPr/>
        </p:nvPicPr>
        <p:blipFill>
          <a:blip r:embed="rId6"/>
          <a:stretch>
            <a:fillRect/>
          </a:stretch>
        </p:blipFill>
        <p:spPr>
          <a:xfrm>
            <a:off x="619305" y="3881806"/>
            <a:ext cx="2171671" cy="2880321"/>
          </a:xfrm>
          <a:prstGeom prst="rect">
            <a:avLst/>
          </a:prstGeom>
        </p:spPr>
      </p:pic>
      <p:pic>
        <p:nvPicPr>
          <p:cNvPr id="21" name="Image 20">
            <a:extLst>
              <a:ext uri="{FF2B5EF4-FFF2-40B4-BE49-F238E27FC236}">
                <a16:creationId xmlns:a16="http://schemas.microsoft.com/office/drawing/2014/main" id="{85B74892-DFF7-4574-81BA-B2EA6F89DFB5}"/>
              </a:ext>
            </a:extLst>
          </p:cNvPr>
          <p:cNvPicPr>
            <a:picLocks noChangeAspect="1"/>
          </p:cNvPicPr>
          <p:nvPr/>
        </p:nvPicPr>
        <p:blipFill>
          <a:blip r:embed="rId7"/>
          <a:stretch>
            <a:fillRect/>
          </a:stretch>
        </p:blipFill>
        <p:spPr>
          <a:xfrm>
            <a:off x="3345983" y="3868352"/>
            <a:ext cx="2138642" cy="2869570"/>
          </a:xfrm>
          <a:prstGeom prst="rect">
            <a:avLst/>
          </a:prstGeom>
        </p:spPr>
      </p:pic>
      <p:pic>
        <p:nvPicPr>
          <p:cNvPr id="25" name="Image 24">
            <a:extLst>
              <a:ext uri="{FF2B5EF4-FFF2-40B4-BE49-F238E27FC236}">
                <a16:creationId xmlns:a16="http://schemas.microsoft.com/office/drawing/2014/main" id="{D245B8C0-AA41-4ABA-B854-BAB452E995EF}"/>
              </a:ext>
            </a:extLst>
          </p:cNvPr>
          <p:cNvPicPr>
            <a:picLocks noChangeAspect="1"/>
          </p:cNvPicPr>
          <p:nvPr/>
        </p:nvPicPr>
        <p:blipFill rotWithShape="1">
          <a:blip r:embed="rId8"/>
          <a:srcRect t="5526" b="3669"/>
          <a:stretch/>
        </p:blipFill>
        <p:spPr>
          <a:xfrm>
            <a:off x="8879498" y="3508133"/>
            <a:ext cx="2048339" cy="2796706"/>
          </a:xfrm>
          <a:prstGeom prst="rect">
            <a:avLst/>
          </a:prstGeom>
        </p:spPr>
      </p:pic>
      <p:pic>
        <p:nvPicPr>
          <p:cNvPr id="27" name="Image 26">
            <a:extLst>
              <a:ext uri="{FF2B5EF4-FFF2-40B4-BE49-F238E27FC236}">
                <a16:creationId xmlns:a16="http://schemas.microsoft.com/office/drawing/2014/main" id="{7C8B5629-180B-4755-BDD5-8C151CE954AD}"/>
              </a:ext>
            </a:extLst>
          </p:cNvPr>
          <p:cNvPicPr>
            <a:picLocks noChangeAspect="1"/>
          </p:cNvPicPr>
          <p:nvPr/>
        </p:nvPicPr>
        <p:blipFill>
          <a:blip r:embed="rId9"/>
          <a:stretch>
            <a:fillRect/>
          </a:stretch>
        </p:blipFill>
        <p:spPr>
          <a:xfrm>
            <a:off x="6338691" y="3922437"/>
            <a:ext cx="1958051" cy="2880321"/>
          </a:xfrm>
          <a:prstGeom prst="rect">
            <a:avLst/>
          </a:prstGeom>
        </p:spPr>
      </p:pic>
      <p:sp>
        <p:nvSpPr>
          <p:cNvPr id="28" name="ZoneTexte 27">
            <a:extLst>
              <a:ext uri="{FF2B5EF4-FFF2-40B4-BE49-F238E27FC236}">
                <a16:creationId xmlns:a16="http://schemas.microsoft.com/office/drawing/2014/main" id="{172A0D06-8AA9-44A2-BA76-2E7B52256068}"/>
              </a:ext>
            </a:extLst>
          </p:cNvPr>
          <p:cNvSpPr txBox="1"/>
          <p:nvPr/>
        </p:nvSpPr>
        <p:spPr>
          <a:xfrm rot="20307728">
            <a:off x="6739264" y="4427638"/>
            <a:ext cx="3114955" cy="1107996"/>
          </a:xfrm>
          <a:prstGeom prst="rect">
            <a:avLst/>
          </a:prstGeom>
          <a:noFill/>
        </p:spPr>
        <p:txBody>
          <a:bodyPr wrap="none" rtlCol="0">
            <a:spAutoFit/>
          </a:bodyPr>
          <a:lstStyle/>
          <a:p>
            <a:r>
              <a:rPr lang="fr-CA" sz="6600" dirty="0">
                <a:solidFill>
                  <a:schemeClr val="accent1">
                    <a:lumMod val="75000"/>
                    <a:alpha val="54000"/>
                  </a:schemeClr>
                </a:solidFill>
              </a:rPr>
              <a:t>Ébauche</a:t>
            </a:r>
          </a:p>
        </p:txBody>
      </p:sp>
    </p:spTree>
    <p:extLst>
      <p:ext uri="{BB962C8B-B14F-4D97-AF65-F5344CB8AC3E}">
        <p14:creationId xmlns:p14="http://schemas.microsoft.com/office/powerpoint/2010/main" val="60381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4A0F9B-1B8A-4262-8D9D-E0E0E959DFC9}"/>
              </a:ext>
            </a:extLst>
          </p:cNvPr>
          <p:cNvSpPr>
            <a:spLocks noGrp="1"/>
          </p:cNvSpPr>
          <p:nvPr>
            <p:ph type="title"/>
          </p:nvPr>
        </p:nvSpPr>
        <p:spPr>
          <a:xfrm>
            <a:off x="479376" y="337232"/>
            <a:ext cx="11521280" cy="687610"/>
          </a:xfrm>
        </p:spPr>
        <p:txBody>
          <a:bodyPr/>
          <a:lstStyle/>
          <a:p>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a:t>
            </a:r>
            <a:r>
              <a:rPr kumimoji="0" lang="fr-CA" sz="2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lt"/>
                <a:cs typeface="Calibri" panose="020F0502020204030204"/>
              </a:rPr>
              <a:t> bois    </a:t>
            </a:r>
            <a:r>
              <a:rPr lang="fr-CA" dirty="0">
                <a:solidFill>
                  <a:srgbClr val="00B050"/>
                </a:solidFill>
                <a:latin typeface="Vijaya" panose="02020604020202020204" pitchFamily="18" charset="0"/>
                <a:ea typeface="+mn-lt"/>
                <a:cs typeface="Vijaya" panose="02020604020202020204" pitchFamily="18" charset="0"/>
              </a:rPr>
              <a:t>Bois </a:t>
            </a:r>
            <a:r>
              <a:rPr lang="fr-CA" dirty="0" err="1">
                <a:solidFill>
                  <a:srgbClr val="00B050"/>
                </a:solidFill>
                <a:latin typeface="Vijaya" panose="02020604020202020204" pitchFamily="18" charset="0"/>
                <a:ea typeface="+mn-lt"/>
                <a:cs typeface="Vijaya" panose="02020604020202020204" pitchFamily="18" charset="0"/>
              </a:rPr>
              <a:t>massif_directement</a:t>
            </a:r>
            <a:r>
              <a:rPr lang="fr-CA" dirty="0">
                <a:solidFill>
                  <a:srgbClr val="00B050"/>
                </a:solidFill>
                <a:latin typeface="Vijaya" panose="02020604020202020204" pitchFamily="18" charset="0"/>
                <a:ea typeface="+mn-lt"/>
                <a:cs typeface="Vijaya" panose="02020604020202020204" pitchFamily="18" charset="0"/>
              </a:rPr>
              <a:t> de l’arbre</a:t>
            </a:r>
            <a:endParaRPr lang="fr-CA" dirty="0"/>
          </a:p>
        </p:txBody>
      </p:sp>
      <p:sp>
        <p:nvSpPr>
          <p:cNvPr id="10" name="ZoneTexte 9">
            <a:extLst>
              <a:ext uri="{FF2B5EF4-FFF2-40B4-BE49-F238E27FC236}">
                <a16:creationId xmlns:a16="http://schemas.microsoft.com/office/drawing/2014/main" id="{8BF390EC-F05A-471F-B956-66F21451AD07}"/>
              </a:ext>
            </a:extLst>
          </p:cNvPr>
          <p:cNvSpPr txBox="1"/>
          <p:nvPr/>
        </p:nvSpPr>
        <p:spPr>
          <a:xfrm>
            <a:off x="5202410" y="1099275"/>
            <a:ext cx="6726238" cy="2893100"/>
          </a:xfrm>
          <a:prstGeom prst="rect">
            <a:avLst/>
          </a:prstGeom>
          <a:noFill/>
        </p:spPr>
        <p:txBody>
          <a:bodyPr wrap="square">
            <a:spAutoFit/>
          </a:bodyPr>
          <a:lstStyle/>
          <a:p>
            <a:pPr algn="l"/>
            <a:r>
              <a:rPr lang="fr-CA" sz="1000" b="0" i="0" u="none" strike="noStrike" baseline="0" dirty="0">
                <a:latin typeface="Arial" panose="020B0604020202020204" pitchFamily="34" charset="0"/>
              </a:rPr>
              <a:t>1. </a:t>
            </a:r>
            <a:r>
              <a:rPr lang="fr-CA" sz="1400" b="1" i="0" u="none" strike="noStrike" baseline="0" dirty="0">
                <a:latin typeface="Arial" panose="020B0604020202020204" pitchFamily="34" charset="0"/>
              </a:rPr>
              <a:t>Le bois de cœur </a:t>
            </a:r>
            <a:r>
              <a:rPr lang="fr-CA" sz="1000" b="0" i="0" u="none" strike="noStrike" baseline="0" dirty="0">
                <a:latin typeface="Arial" panose="020B0604020202020204" pitchFamily="34" charset="0"/>
              </a:rPr>
              <a:t>(ou le bois parfait ou duramen) est l’élément de soutien central de l’arbre (</a:t>
            </a:r>
            <a:r>
              <a:rPr lang="fr-CA" sz="1000" dirty="0">
                <a:latin typeface="Arial" panose="020B0604020202020204" pitchFamily="34" charset="0"/>
              </a:rPr>
              <a:t>…) </a:t>
            </a:r>
            <a:r>
              <a:rPr lang="fr-CA" sz="1000" b="0" i="0" u="none" strike="noStrike" baseline="0" dirty="0">
                <a:latin typeface="Arial" panose="020B0604020202020204" pitchFamily="34" charset="0"/>
              </a:rPr>
              <a:t>ne remplit plus de fonction conductrice des substances nutritives. Le centre du tronc, la moelle, peut, à partir d’un certain âge, être creuse.</a:t>
            </a:r>
          </a:p>
          <a:p>
            <a:pPr algn="l"/>
            <a:r>
              <a:rPr lang="fr-CA" sz="1000" b="0" i="0" u="none" strike="noStrike" baseline="0" dirty="0">
                <a:latin typeface="Arial" panose="020B0604020202020204" pitchFamily="34" charset="0"/>
              </a:rPr>
              <a:t>2. </a:t>
            </a:r>
            <a:r>
              <a:rPr lang="fr-CA" sz="1400" b="1" i="0" u="none" strike="noStrike" baseline="0" dirty="0">
                <a:latin typeface="Arial" panose="020B0604020202020204" pitchFamily="34" charset="0"/>
              </a:rPr>
              <a:t>L’aubier</a:t>
            </a:r>
            <a:r>
              <a:rPr lang="fr-CA" sz="1000" b="0" i="0" u="none" strike="noStrike" baseline="0" dirty="0">
                <a:latin typeface="Arial" panose="020B0604020202020204" pitchFamily="34" charset="0"/>
              </a:rPr>
              <a:t> représente le </a:t>
            </a:r>
            <a:r>
              <a:rPr lang="fr-CA" sz="1000" b="1" i="0" u="none" strike="noStrike" baseline="0" dirty="0">
                <a:latin typeface="Arial" panose="020B0604020202020204" pitchFamily="34" charset="0"/>
              </a:rPr>
              <a:t>système conducteur de la nourriture de l’arbre</a:t>
            </a:r>
            <a:r>
              <a:rPr lang="fr-CA" sz="1000" b="0" i="0" u="none" strike="noStrike" baseline="0" dirty="0">
                <a:latin typeface="Arial" panose="020B0604020202020204" pitchFamily="34" charset="0"/>
              </a:rPr>
              <a:t>, </a:t>
            </a:r>
            <a:r>
              <a:rPr lang="fr-CA" sz="1000" b="1" i="0" u="none" strike="noStrike" baseline="0" dirty="0">
                <a:latin typeface="Arial" panose="020B0604020202020204" pitchFamily="34" charset="0"/>
              </a:rPr>
              <a:t>des racines à la couronne</a:t>
            </a:r>
            <a:r>
              <a:rPr lang="fr-CA" sz="1000" b="0" i="0" u="none" strike="noStrike" baseline="0" dirty="0">
                <a:latin typeface="Arial" panose="020B0604020202020204" pitchFamily="34" charset="0"/>
              </a:rPr>
              <a:t>. (…) L’aubier reprend aussi l’effort principal des charges mécaniques (en traction et en compression) dus aux vents, à la neige et au poids propre de la couronne.</a:t>
            </a:r>
          </a:p>
          <a:p>
            <a:pPr algn="l"/>
            <a:r>
              <a:rPr lang="fr-CA" sz="1000" b="0" i="0" u="none" strike="noStrike" baseline="0" dirty="0">
                <a:latin typeface="Arial" panose="020B0604020202020204" pitchFamily="34" charset="0"/>
              </a:rPr>
              <a:t>3. </a:t>
            </a:r>
            <a:r>
              <a:rPr lang="fr-CA" sz="1400" b="1" i="0" u="none" strike="noStrike" baseline="0" dirty="0">
                <a:latin typeface="Arial" panose="020B0604020202020204" pitchFamily="34" charset="0"/>
              </a:rPr>
              <a:t>Le cambium </a:t>
            </a:r>
            <a:r>
              <a:rPr lang="fr-CA" sz="1000" b="0" i="0" u="none" strike="noStrike" baseline="0" dirty="0">
                <a:latin typeface="Arial" panose="020B0604020202020204" pitchFamily="34" charset="0"/>
              </a:rPr>
              <a:t>est le tissu de croissance de l’arbre (…) La croissance se développe principalement dans trois directions: longitudinale (croissance en hauteur), radiale vers l’intérieur (xylème, formation du bois) et radiale vers l’extérieur (phloème, formation du liber).</a:t>
            </a:r>
          </a:p>
          <a:p>
            <a:pPr algn="l"/>
            <a:r>
              <a:rPr lang="fr-CA" sz="1000" b="0" i="0" u="none" strike="noStrike" baseline="0" dirty="0">
                <a:latin typeface="Arial" panose="020B0604020202020204" pitchFamily="34" charset="0"/>
              </a:rPr>
              <a:t>4. </a:t>
            </a:r>
            <a:r>
              <a:rPr lang="fr-CA" sz="1400" b="1" i="0" u="none" strike="noStrike" baseline="0" dirty="0">
                <a:latin typeface="Arial" panose="020B0604020202020204" pitchFamily="34" charset="0"/>
              </a:rPr>
              <a:t>Le liber </a:t>
            </a:r>
            <a:r>
              <a:rPr lang="fr-CA" sz="1000" b="0" i="0" u="none" strike="noStrike" baseline="0" dirty="0">
                <a:latin typeface="Arial" panose="020B0604020202020204" pitchFamily="34" charset="0"/>
              </a:rPr>
              <a:t>est la partie interne de l’écorce. C’est l’appareil conducteur de la sève élaborée </a:t>
            </a:r>
            <a:r>
              <a:rPr lang="fr-CA" sz="1000" b="1" i="0" u="none" strike="noStrike" baseline="0" dirty="0">
                <a:latin typeface="Arial" panose="020B0604020202020204" pitchFamily="34" charset="0"/>
              </a:rPr>
              <a:t>(descendante) </a:t>
            </a:r>
            <a:r>
              <a:rPr lang="fr-CA" sz="1000" b="0" i="0" u="none" strike="noStrike" baseline="0" dirty="0">
                <a:latin typeface="Arial" panose="020B0604020202020204" pitchFamily="34" charset="0"/>
              </a:rPr>
              <a:t>formée de glucose transformé en amidon. C’est pourquoi une </a:t>
            </a:r>
            <a:r>
              <a:rPr lang="fr-CA" sz="1000" b="1" i="0" u="none" strike="noStrike" baseline="0" dirty="0">
                <a:latin typeface="Arial" panose="020B0604020202020204" pitchFamily="34" charset="0"/>
              </a:rPr>
              <a:t>blessure du liber </a:t>
            </a:r>
            <a:r>
              <a:rPr lang="fr-CA" sz="1000" b="0" i="0" u="none" strike="noStrike" baseline="0" dirty="0">
                <a:latin typeface="Arial" panose="020B0604020202020204" pitchFamily="34" charset="0"/>
              </a:rPr>
              <a:t>(par ex. gravure au couteau de poche) </a:t>
            </a:r>
            <a:r>
              <a:rPr lang="fr-CA" sz="1000" b="1" i="0" u="none" strike="noStrike" baseline="0" dirty="0">
                <a:latin typeface="Arial" panose="020B0604020202020204" pitchFamily="34" charset="0"/>
              </a:rPr>
              <a:t>peut freiner ou stopper la croissance </a:t>
            </a:r>
            <a:r>
              <a:rPr lang="fr-CA" sz="1000" b="0" i="0" u="none" strike="noStrike" baseline="0" dirty="0">
                <a:latin typeface="Arial" panose="020B0604020202020204" pitchFamily="34" charset="0"/>
              </a:rPr>
              <a:t>de toute une partie de l’arbre.</a:t>
            </a:r>
          </a:p>
          <a:p>
            <a:pPr algn="l"/>
            <a:r>
              <a:rPr lang="fr-CA" sz="1000" b="0" i="0" u="none" strike="noStrike" baseline="0" dirty="0">
                <a:latin typeface="Arial" panose="020B0604020202020204" pitchFamily="34" charset="0"/>
              </a:rPr>
              <a:t>5. </a:t>
            </a:r>
            <a:r>
              <a:rPr lang="fr-CA" sz="1400" b="1" i="0" u="none" strike="noStrike" baseline="0" dirty="0">
                <a:latin typeface="Arial" panose="020B0604020202020204" pitchFamily="34" charset="0"/>
              </a:rPr>
              <a:t>Le rhytidome </a:t>
            </a:r>
            <a:r>
              <a:rPr lang="fr-CA" sz="1000" b="0" i="0" u="none" strike="noStrike" baseline="0" dirty="0">
                <a:latin typeface="Arial" panose="020B0604020202020204" pitchFamily="34" charset="0"/>
              </a:rPr>
              <a:t>est la partie externe de l’écorce. Il protège l’arbre contre les attaques biologiques (insectes), contre les gelures, contre le dessèchement (coup de soleil) et contre les blessures (chutes de pierres).</a:t>
            </a:r>
          </a:p>
          <a:p>
            <a:pPr algn="l"/>
            <a:endParaRPr lang="fr-CA" sz="1000" dirty="0">
              <a:latin typeface="Arial" panose="020B0604020202020204" pitchFamily="34" charset="0"/>
            </a:endParaRPr>
          </a:p>
          <a:p>
            <a:pPr algn="l"/>
            <a:r>
              <a:rPr lang="fr-CA" sz="1200" b="1" dirty="0">
                <a:latin typeface="Arial" panose="020B0604020202020204" pitchFamily="34" charset="0"/>
              </a:rPr>
              <a:t>Lignum</a:t>
            </a:r>
            <a:r>
              <a:rPr lang="fr-CA" sz="1200" dirty="0">
                <a:latin typeface="Arial" panose="020B0604020202020204" pitchFamily="34" charset="0"/>
              </a:rPr>
              <a:t>, Suisse, 21.01.10, La structure du tronc</a:t>
            </a:r>
            <a:endParaRPr lang="fr-CA" sz="1200" dirty="0"/>
          </a:p>
        </p:txBody>
      </p:sp>
      <p:pic>
        <p:nvPicPr>
          <p:cNvPr id="6" name="Image 5">
            <a:extLst>
              <a:ext uri="{FF2B5EF4-FFF2-40B4-BE49-F238E27FC236}">
                <a16:creationId xmlns:a16="http://schemas.microsoft.com/office/drawing/2014/main" id="{A0E96D66-7DB1-49E2-A310-FBA252F7E2C1}"/>
              </a:ext>
            </a:extLst>
          </p:cNvPr>
          <p:cNvPicPr>
            <a:picLocks noChangeAspect="1"/>
          </p:cNvPicPr>
          <p:nvPr/>
        </p:nvPicPr>
        <p:blipFill>
          <a:blip r:embed="rId2"/>
          <a:stretch>
            <a:fillRect/>
          </a:stretch>
        </p:blipFill>
        <p:spPr>
          <a:xfrm>
            <a:off x="911424" y="1147476"/>
            <a:ext cx="4176464" cy="3065486"/>
          </a:xfrm>
          <a:prstGeom prst="rect">
            <a:avLst/>
          </a:prstGeom>
        </p:spPr>
      </p:pic>
      <p:pic>
        <p:nvPicPr>
          <p:cNvPr id="12" name="Image 11">
            <a:extLst>
              <a:ext uri="{FF2B5EF4-FFF2-40B4-BE49-F238E27FC236}">
                <a16:creationId xmlns:a16="http://schemas.microsoft.com/office/drawing/2014/main" id="{C9A0F750-6315-405A-8F80-0D0C53B3486C}"/>
              </a:ext>
            </a:extLst>
          </p:cNvPr>
          <p:cNvPicPr>
            <a:picLocks noChangeAspect="1"/>
          </p:cNvPicPr>
          <p:nvPr/>
        </p:nvPicPr>
        <p:blipFill rotWithShape="1">
          <a:blip r:embed="rId3"/>
          <a:srcRect l="5630" t="3755" r="3701" b="10320"/>
          <a:stretch/>
        </p:blipFill>
        <p:spPr>
          <a:xfrm>
            <a:off x="2351584" y="4306583"/>
            <a:ext cx="3384376" cy="2232248"/>
          </a:xfrm>
          <a:prstGeom prst="rect">
            <a:avLst/>
          </a:prstGeom>
        </p:spPr>
      </p:pic>
      <p:pic>
        <p:nvPicPr>
          <p:cNvPr id="15" name="Image 14">
            <a:extLst>
              <a:ext uri="{FF2B5EF4-FFF2-40B4-BE49-F238E27FC236}">
                <a16:creationId xmlns:a16="http://schemas.microsoft.com/office/drawing/2014/main" id="{197CDB06-F74E-45B7-AE65-48EF63523BE6}"/>
              </a:ext>
            </a:extLst>
          </p:cNvPr>
          <p:cNvPicPr>
            <a:picLocks noChangeAspect="1"/>
          </p:cNvPicPr>
          <p:nvPr/>
        </p:nvPicPr>
        <p:blipFill>
          <a:blip r:embed="rId4"/>
          <a:stretch>
            <a:fillRect/>
          </a:stretch>
        </p:blipFill>
        <p:spPr>
          <a:xfrm>
            <a:off x="6600056" y="4248025"/>
            <a:ext cx="2754767" cy="2290806"/>
          </a:xfrm>
          <a:prstGeom prst="rect">
            <a:avLst/>
          </a:prstGeom>
        </p:spPr>
      </p:pic>
    </p:spTree>
    <p:extLst>
      <p:ext uri="{BB962C8B-B14F-4D97-AF65-F5344CB8AC3E}">
        <p14:creationId xmlns:p14="http://schemas.microsoft.com/office/powerpoint/2010/main" val="2112935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93705-2CED-41EB-BAD9-3F592A28FD68}"/>
              </a:ext>
            </a:extLst>
          </p:cNvPr>
          <p:cNvSpPr>
            <a:spLocks noGrp="1"/>
          </p:cNvSpPr>
          <p:nvPr>
            <p:ph type="title"/>
          </p:nvPr>
        </p:nvSpPr>
        <p:spPr>
          <a:xfrm>
            <a:off x="263352" y="277438"/>
            <a:ext cx="11521279" cy="827095"/>
          </a:xfrm>
        </p:spPr>
        <p:txBody>
          <a:bodyPr/>
          <a:lstStyle/>
          <a:p>
            <a:pPr algn="l"/>
            <a:r>
              <a:rPr kumimoji="0" lang="fr-CA" sz="2800" b="1"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rPr>
              <a:t>les revêtements extérieurs en bois    </a:t>
            </a:r>
            <a:r>
              <a:rPr lang="fr-CA" sz="2400" b="0" i="0" u="none" strike="noStrike" baseline="0" dirty="0">
                <a:latin typeface="HelveticaNeueLTStd-Roman"/>
              </a:rPr>
              <a:t>Guide </a:t>
            </a:r>
            <a:r>
              <a:rPr lang="fr-CA" sz="2400" b="0" i="0" u="none" strike="noStrike" baseline="0" dirty="0">
                <a:solidFill>
                  <a:srgbClr val="00B050"/>
                </a:solidFill>
                <a:latin typeface="HelveticaNeueLTStd-Roman"/>
              </a:rPr>
              <a:t>(Cecobois) </a:t>
            </a:r>
            <a:r>
              <a:rPr lang="fr-CA" sz="2400" b="0" i="0" u="none" strike="noStrike" baseline="0" dirty="0">
                <a:latin typeface="HelveticaNeueLTStd-Roman"/>
              </a:rPr>
              <a:t>des meilleures pratiques d’installation du revêtement extérieur en bois massif, </a:t>
            </a:r>
            <a:r>
              <a:rPr lang="fr-CA" sz="2400" b="0" i="0" u="none" strike="noStrike" baseline="0" dirty="0">
                <a:solidFill>
                  <a:srgbClr val="00B050"/>
                </a:solidFill>
                <a:latin typeface="HelveticaNeueLTStd-Roman"/>
              </a:rPr>
              <a:t>2</a:t>
            </a:r>
            <a:r>
              <a:rPr lang="fr-CA" sz="2400" b="0" i="0" u="none" strike="noStrike" baseline="30000" dirty="0">
                <a:solidFill>
                  <a:srgbClr val="00B050"/>
                </a:solidFill>
                <a:latin typeface="HelveticaNeueLTStd-Roman"/>
              </a:rPr>
              <a:t>e</a:t>
            </a:r>
            <a:r>
              <a:rPr lang="fr-CA" sz="2400" b="0" i="0" u="none" strike="noStrike" baseline="0" dirty="0">
                <a:solidFill>
                  <a:srgbClr val="00B050"/>
                </a:solidFill>
                <a:latin typeface="HelveticaNeueLTStd-Roman"/>
              </a:rPr>
              <a:t> édition</a:t>
            </a:r>
            <a:br>
              <a:rPr lang="fr-CA" sz="2800" b="0" i="0" u="none" strike="noStrike" baseline="0" dirty="0">
                <a:solidFill>
                  <a:srgbClr val="FFFFFF"/>
                </a:solidFill>
                <a:latin typeface="HelveticaNeueLTStd-Roman"/>
              </a:rPr>
            </a:br>
            <a:r>
              <a:rPr lang="fr-CA" sz="2800" b="0" i="0" u="none" strike="noStrike" baseline="0" dirty="0">
                <a:solidFill>
                  <a:srgbClr val="FFFFFF"/>
                </a:solidFill>
                <a:latin typeface="HelveticaNeueLTStd-Roman"/>
              </a:rPr>
              <a:t>2 </a:t>
            </a:r>
            <a:r>
              <a:rPr lang="fr-CA" sz="800" b="0" i="0" u="none" strike="noStrike" baseline="0" dirty="0">
                <a:solidFill>
                  <a:srgbClr val="FFFFFF"/>
                </a:solidFill>
                <a:latin typeface="HelveticaNeueLTStd-Bd"/>
              </a:rPr>
              <a:t>2e édition</a:t>
            </a:r>
            <a:br>
              <a:rPr kumimoji="0" lang="fr-CA" sz="2800" b="0" i="0" u="none" strike="noStrike" kern="1200" cap="none" spc="0" normalizeH="0" baseline="0" noProof="0" dirty="0">
                <a:ln>
                  <a:noFill/>
                </a:ln>
                <a:solidFill>
                  <a:srgbClr val="A5A5A5">
                    <a:lumMod val="75000"/>
                  </a:srgbClr>
                </a:solidFill>
                <a:effectLst/>
                <a:uLnTx/>
                <a:uFillTx/>
                <a:latin typeface="Lucida Handwriting" panose="03010101010101010101" pitchFamily="66" charset="0"/>
                <a:ea typeface="+mn-lt"/>
                <a:cs typeface="Calibri" panose="020F0502020204030204"/>
              </a:rPr>
            </a:br>
            <a:b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fr-CA" sz="1200" dirty="0"/>
          </a:p>
        </p:txBody>
      </p:sp>
      <p:pic>
        <p:nvPicPr>
          <p:cNvPr id="6" name="Image 5">
            <a:extLst>
              <a:ext uri="{FF2B5EF4-FFF2-40B4-BE49-F238E27FC236}">
                <a16:creationId xmlns:a16="http://schemas.microsoft.com/office/drawing/2014/main" id="{78E4F440-9E54-4293-90ED-92FE5F447FC0}"/>
              </a:ext>
            </a:extLst>
          </p:cNvPr>
          <p:cNvPicPr>
            <a:picLocks noChangeAspect="1"/>
          </p:cNvPicPr>
          <p:nvPr/>
        </p:nvPicPr>
        <p:blipFill>
          <a:blip r:embed="rId2"/>
          <a:stretch>
            <a:fillRect/>
          </a:stretch>
        </p:blipFill>
        <p:spPr>
          <a:xfrm>
            <a:off x="474541" y="1224699"/>
            <a:ext cx="4724661" cy="2088232"/>
          </a:xfrm>
          <a:prstGeom prst="rect">
            <a:avLst/>
          </a:prstGeom>
        </p:spPr>
      </p:pic>
      <p:pic>
        <p:nvPicPr>
          <p:cNvPr id="8" name="Image 7">
            <a:extLst>
              <a:ext uri="{FF2B5EF4-FFF2-40B4-BE49-F238E27FC236}">
                <a16:creationId xmlns:a16="http://schemas.microsoft.com/office/drawing/2014/main" id="{87912701-3ED4-42B1-BD9A-7D6D85BABB79}"/>
              </a:ext>
            </a:extLst>
          </p:cNvPr>
          <p:cNvPicPr>
            <a:picLocks noChangeAspect="1"/>
          </p:cNvPicPr>
          <p:nvPr/>
        </p:nvPicPr>
        <p:blipFill>
          <a:blip r:embed="rId3"/>
          <a:stretch>
            <a:fillRect/>
          </a:stretch>
        </p:blipFill>
        <p:spPr>
          <a:xfrm>
            <a:off x="839416" y="3794029"/>
            <a:ext cx="2976645" cy="778357"/>
          </a:xfrm>
          <a:prstGeom prst="rect">
            <a:avLst/>
          </a:prstGeom>
        </p:spPr>
      </p:pic>
      <p:sp>
        <p:nvSpPr>
          <p:cNvPr id="10" name="ZoneTexte 9">
            <a:extLst>
              <a:ext uri="{FF2B5EF4-FFF2-40B4-BE49-F238E27FC236}">
                <a16:creationId xmlns:a16="http://schemas.microsoft.com/office/drawing/2014/main" id="{A5D56600-5A20-4D84-964B-BD1AF4F87E76}"/>
              </a:ext>
            </a:extLst>
          </p:cNvPr>
          <p:cNvSpPr txBox="1"/>
          <p:nvPr/>
        </p:nvSpPr>
        <p:spPr>
          <a:xfrm>
            <a:off x="676938" y="3366394"/>
            <a:ext cx="3440398" cy="369332"/>
          </a:xfrm>
          <a:prstGeom prst="rect">
            <a:avLst/>
          </a:prstGeom>
          <a:noFill/>
        </p:spPr>
        <p:txBody>
          <a:bodyPr wrap="square">
            <a:spAutoFit/>
          </a:bodyPr>
          <a:lstStyle/>
          <a:p>
            <a:pPr algn="l"/>
            <a:r>
              <a:rPr lang="fr-CA" sz="900" b="0" i="0" u="none" strike="noStrike" baseline="0" dirty="0">
                <a:latin typeface="HelveticaNeueLTStd-Lt"/>
              </a:rPr>
              <a:t>Des différences importantes de planéité entre deux ou plusieurs fourrures adjacentes déformeront le revêtement mural</a:t>
            </a:r>
            <a:endParaRPr lang="fr-CA" dirty="0"/>
          </a:p>
        </p:txBody>
      </p:sp>
      <p:pic>
        <p:nvPicPr>
          <p:cNvPr id="12" name="Image 11">
            <a:extLst>
              <a:ext uri="{FF2B5EF4-FFF2-40B4-BE49-F238E27FC236}">
                <a16:creationId xmlns:a16="http://schemas.microsoft.com/office/drawing/2014/main" id="{DF6B4CFF-F629-4466-AFE6-0B3A61EC9FC3}"/>
              </a:ext>
            </a:extLst>
          </p:cNvPr>
          <p:cNvPicPr>
            <a:picLocks noChangeAspect="1"/>
          </p:cNvPicPr>
          <p:nvPr/>
        </p:nvPicPr>
        <p:blipFill>
          <a:blip r:embed="rId4"/>
          <a:stretch>
            <a:fillRect/>
          </a:stretch>
        </p:blipFill>
        <p:spPr>
          <a:xfrm>
            <a:off x="263352" y="4589185"/>
            <a:ext cx="4411589" cy="2088232"/>
          </a:xfrm>
          <a:prstGeom prst="rect">
            <a:avLst/>
          </a:prstGeom>
        </p:spPr>
      </p:pic>
      <p:sp>
        <p:nvSpPr>
          <p:cNvPr id="18" name="ZoneTexte 17">
            <a:extLst>
              <a:ext uri="{FF2B5EF4-FFF2-40B4-BE49-F238E27FC236}">
                <a16:creationId xmlns:a16="http://schemas.microsoft.com/office/drawing/2014/main" id="{9988CC2D-2C1D-432B-A8E1-C0CEB9062CA8}"/>
              </a:ext>
            </a:extLst>
          </p:cNvPr>
          <p:cNvSpPr txBox="1"/>
          <p:nvPr/>
        </p:nvSpPr>
        <p:spPr>
          <a:xfrm>
            <a:off x="2336723" y="4642648"/>
            <a:ext cx="2258840" cy="369332"/>
          </a:xfrm>
          <a:prstGeom prst="rect">
            <a:avLst/>
          </a:prstGeom>
          <a:noFill/>
        </p:spPr>
        <p:txBody>
          <a:bodyPr wrap="square">
            <a:spAutoFit/>
          </a:bodyPr>
          <a:lstStyle/>
          <a:p>
            <a:pPr algn="l"/>
            <a:r>
              <a:rPr lang="fr-CA" sz="900" b="0" i="0" u="none" strike="noStrike" baseline="0" dirty="0">
                <a:latin typeface="HelveticaNeueLTStd-Lt"/>
              </a:rPr>
              <a:t>l’objectif du pare-intempéries et des solins est de rejeter l’eau vers l’extérieur.</a:t>
            </a:r>
            <a:endParaRPr lang="fr-CA" dirty="0"/>
          </a:p>
        </p:txBody>
      </p:sp>
      <p:sp>
        <p:nvSpPr>
          <p:cNvPr id="20" name="ZoneTexte 19">
            <a:extLst>
              <a:ext uri="{FF2B5EF4-FFF2-40B4-BE49-F238E27FC236}">
                <a16:creationId xmlns:a16="http://schemas.microsoft.com/office/drawing/2014/main" id="{AECCC0F6-5E32-485E-A1B7-D3AB599B2039}"/>
              </a:ext>
            </a:extLst>
          </p:cNvPr>
          <p:cNvSpPr txBox="1"/>
          <p:nvPr/>
        </p:nvSpPr>
        <p:spPr>
          <a:xfrm>
            <a:off x="5499282" y="1168985"/>
            <a:ext cx="6094087" cy="1261884"/>
          </a:xfrm>
          <a:prstGeom prst="rect">
            <a:avLst/>
          </a:prstGeom>
          <a:noFill/>
        </p:spPr>
        <p:txBody>
          <a:bodyPr wrap="square">
            <a:spAutoFit/>
          </a:bodyPr>
          <a:lstStyle/>
          <a:p>
            <a:r>
              <a:rPr lang="fr-CA" sz="1200" b="0" i="0" u="none" strike="noStrike" baseline="0" dirty="0">
                <a:solidFill>
                  <a:srgbClr val="7BC243"/>
                </a:solidFill>
              </a:rPr>
              <a:t>1.5.1 Type de fourrures</a:t>
            </a:r>
            <a:br>
              <a:rPr lang="fr-CA" sz="1200" b="0" i="0" u="none" strike="noStrike" baseline="0" dirty="0">
                <a:solidFill>
                  <a:srgbClr val="7BC243"/>
                </a:solidFill>
              </a:rPr>
            </a:br>
            <a:r>
              <a:rPr lang="fr-CA" sz="1200" b="0" i="0" u="none" strike="noStrike" baseline="0" dirty="0">
                <a:solidFill>
                  <a:srgbClr val="000000"/>
                </a:solidFill>
              </a:rPr>
              <a:t>Les fourrures communément employées sont en bois : </a:t>
            </a:r>
            <a:r>
              <a:rPr lang="fr-CA" sz="1200" b="1" i="0" u="none" strike="noStrike" baseline="0" dirty="0">
                <a:solidFill>
                  <a:srgbClr val="000000"/>
                </a:solidFill>
              </a:rPr>
              <a:t>lattes de SPF </a:t>
            </a:r>
            <a:r>
              <a:rPr lang="fr-CA" sz="1200" b="0" i="0" u="none" strike="noStrike" baseline="0" dirty="0">
                <a:solidFill>
                  <a:srgbClr val="000000"/>
                </a:solidFill>
              </a:rPr>
              <a:t>(sapin, pin gris, épinette) ou de contreplaqué de qualité marine de même dimension. </a:t>
            </a:r>
            <a:r>
              <a:rPr lang="fr-CA" sz="1400" b="1" i="0" u="none" strike="noStrike" baseline="0" dirty="0">
                <a:solidFill>
                  <a:srgbClr val="000000"/>
                </a:solidFill>
              </a:rPr>
              <a:t>Le revêtement est alors cloué ou agrafé sur la fourrure</a:t>
            </a:r>
            <a:r>
              <a:rPr lang="fr-CA" sz="1200" b="0" i="0" u="none" strike="noStrike" baseline="0" dirty="0">
                <a:solidFill>
                  <a:srgbClr val="000000"/>
                </a:solidFill>
              </a:rPr>
              <a:t>. Dans certaines installations commerciales ou institutionnelles, des fourrures métalliques, par exemple, en acier galvanisé, profil en Z ou Omega, sont parfois utilisées. Dans ce cas, il est requis d’ajouter un fond de clouage en bois tel que décrit ci-dessus.</a:t>
            </a:r>
            <a:endParaRPr lang="fr-CA" sz="1200" dirty="0"/>
          </a:p>
        </p:txBody>
      </p:sp>
      <p:pic>
        <p:nvPicPr>
          <p:cNvPr id="24" name="Image 23">
            <a:extLst>
              <a:ext uri="{FF2B5EF4-FFF2-40B4-BE49-F238E27FC236}">
                <a16:creationId xmlns:a16="http://schemas.microsoft.com/office/drawing/2014/main" id="{78FE0326-3A4E-4720-A60A-7516410A4EE9}"/>
              </a:ext>
            </a:extLst>
          </p:cNvPr>
          <p:cNvPicPr>
            <a:picLocks noChangeAspect="1"/>
          </p:cNvPicPr>
          <p:nvPr/>
        </p:nvPicPr>
        <p:blipFill rotWithShape="1">
          <a:blip r:embed="rId5"/>
          <a:srcRect r="5905"/>
          <a:stretch/>
        </p:blipFill>
        <p:spPr>
          <a:xfrm>
            <a:off x="4576546" y="3671404"/>
            <a:ext cx="2147082" cy="2559528"/>
          </a:xfrm>
          <a:prstGeom prst="rect">
            <a:avLst/>
          </a:prstGeom>
        </p:spPr>
      </p:pic>
      <p:sp>
        <p:nvSpPr>
          <p:cNvPr id="26" name="ZoneTexte 25">
            <a:extLst>
              <a:ext uri="{FF2B5EF4-FFF2-40B4-BE49-F238E27FC236}">
                <a16:creationId xmlns:a16="http://schemas.microsoft.com/office/drawing/2014/main" id="{69799BDE-96E2-4BD1-846A-4CE520251FFF}"/>
              </a:ext>
            </a:extLst>
          </p:cNvPr>
          <p:cNvSpPr txBox="1"/>
          <p:nvPr/>
        </p:nvSpPr>
        <p:spPr>
          <a:xfrm>
            <a:off x="5499282" y="2410970"/>
            <a:ext cx="6552728" cy="1200329"/>
          </a:xfrm>
          <a:prstGeom prst="rect">
            <a:avLst/>
          </a:prstGeom>
          <a:noFill/>
        </p:spPr>
        <p:txBody>
          <a:bodyPr wrap="square">
            <a:spAutoFit/>
          </a:bodyPr>
          <a:lstStyle/>
          <a:p>
            <a:pPr algn="l"/>
            <a:r>
              <a:rPr lang="fr-CA" sz="1200" b="0" i="0" u="none" strike="noStrike" baseline="0" dirty="0">
                <a:solidFill>
                  <a:srgbClr val="7BC243"/>
                </a:solidFill>
              </a:rPr>
              <a:t>1.5.2 Dimensions et disposition</a:t>
            </a:r>
          </a:p>
          <a:p>
            <a:pPr algn="l"/>
            <a:r>
              <a:rPr lang="fr-CA" sz="1200" b="0" i="0" u="none" strike="noStrike" baseline="0" dirty="0">
                <a:solidFill>
                  <a:srgbClr val="7BC243"/>
                </a:solidFill>
              </a:rPr>
              <a:t>des fourrures</a:t>
            </a:r>
          </a:p>
          <a:p>
            <a:pPr algn="l"/>
            <a:r>
              <a:rPr lang="fr-CA" sz="1200" b="0" i="0" u="none" strike="noStrike" baseline="0" dirty="0">
                <a:solidFill>
                  <a:srgbClr val="000000"/>
                </a:solidFill>
              </a:rPr>
              <a:t>En construction résidentielle et commerciale, la fourrure de 25 mm x 76 mm (1 po x 3 po) disponible sur le marché est couramment utilisée. Certaines conditions plus sévères nécessitent un fond de clouage plus épais ou plus large, par exemple, en présence de profils larges, de teintes foncées et/ou de faces très exposées au soleil.</a:t>
            </a:r>
            <a:endParaRPr lang="fr-CA" sz="1200" dirty="0"/>
          </a:p>
        </p:txBody>
      </p:sp>
      <p:pic>
        <p:nvPicPr>
          <p:cNvPr id="28" name="Image 27">
            <a:extLst>
              <a:ext uri="{FF2B5EF4-FFF2-40B4-BE49-F238E27FC236}">
                <a16:creationId xmlns:a16="http://schemas.microsoft.com/office/drawing/2014/main" id="{65833831-D399-4A67-80CB-8F544AA689A3}"/>
              </a:ext>
            </a:extLst>
          </p:cNvPr>
          <p:cNvPicPr>
            <a:picLocks noChangeAspect="1"/>
          </p:cNvPicPr>
          <p:nvPr/>
        </p:nvPicPr>
        <p:blipFill rotWithShape="1">
          <a:blip r:embed="rId6"/>
          <a:srcRect l="2071" r="2607"/>
          <a:stretch/>
        </p:blipFill>
        <p:spPr>
          <a:xfrm>
            <a:off x="6723628" y="3551195"/>
            <a:ext cx="5382768" cy="2712776"/>
          </a:xfrm>
          <a:prstGeom prst="rect">
            <a:avLst/>
          </a:prstGeom>
        </p:spPr>
      </p:pic>
    </p:spTree>
    <p:extLst>
      <p:ext uri="{BB962C8B-B14F-4D97-AF65-F5344CB8AC3E}">
        <p14:creationId xmlns:p14="http://schemas.microsoft.com/office/powerpoint/2010/main" val="3622202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2D4D28D0F03743826102076D36457C" ma:contentTypeVersion="13" ma:contentTypeDescription="Crée un document." ma:contentTypeScope="" ma:versionID="8702576c996f5c2952c08958ac63e287">
  <xsd:schema xmlns:xsd="http://www.w3.org/2001/XMLSchema" xmlns:xs="http://www.w3.org/2001/XMLSchema" xmlns:p="http://schemas.microsoft.com/office/2006/metadata/properties" xmlns:ns2="fda986d9-625e-482f-8e9a-3cd2fef9b018" xmlns:ns3="466811a6-fabc-4c70-b072-264fe9538e8c" targetNamespace="http://schemas.microsoft.com/office/2006/metadata/properties" ma:root="true" ma:fieldsID="57eea0e8cafc9e56d834ffb76635716d" ns2:_="" ns3:_="">
    <xsd:import namespace="fda986d9-625e-482f-8e9a-3cd2fef9b018"/>
    <xsd:import namespace="466811a6-fabc-4c70-b072-264fe9538e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986d9-625e-482f-8e9a-3cd2fef9b018"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6811a6-fabc-4c70-b072-264fe9538e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986F1A-0E0C-4489-86A0-D3BA14903B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3325975-C859-4DB9-ABC1-4FF404FA1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a986d9-625e-482f-8e9a-3cd2fef9b018"/>
    <ds:schemaRef ds:uri="466811a6-fabc-4c70-b072-264fe9538e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D5CB2D-6DCA-49B9-A8F0-245D0E3E2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42046</TotalTime>
  <Words>5508</Words>
  <Application>Microsoft Office PowerPoint</Application>
  <PresentationFormat>Grand écran</PresentationFormat>
  <Paragraphs>414</Paragraphs>
  <Slides>55</Slides>
  <Notes>3</Notes>
  <HiddenSlides>0</HiddenSlides>
  <MMClips>0</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55</vt:i4>
      </vt:variant>
    </vt:vector>
  </HeadingPairs>
  <TitlesOfParts>
    <vt:vector size="75" baseType="lpstr">
      <vt:lpstr>Arial</vt:lpstr>
      <vt:lpstr>Arial Narrow</vt:lpstr>
      <vt:lpstr>calibri</vt:lpstr>
      <vt:lpstr>calibri</vt:lpstr>
      <vt:lpstr>Calibri Light</vt:lpstr>
      <vt:lpstr>HelveticaLTPro-Black</vt:lpstr>
      <vt:lpstr>HelveticaLTPro-Narrow</vt:lpstr>
      <vt:lpstr>HelveticaNeueLTStd-Bd</vt:lpstr>
      <vt:lpstr>HelveticaNeueLTStd-Lt</vt:lpstr>
      <vt:lpstr>HelveticaNeueLTStd-Roman</vt:lpstr>
      <vt:lpstr>Lucida Handwriting</vt:lpstr>
      <vt:lpstr>PalatinoLinotype</vt:lpstr>
      <vt:lpstr>PalatinoLinotype,Italic</vt:lpstr>
      <vt:lpstr>Segoe UI</vt:lpstr>
      <vt:lpstr>Syntax-Reg</vt:lpstr>
      <vt:lpstr>Tahoma</vt:lpstr>
      <vt:lpstr>Univers-Light</vt:lpstr>
      <vt:lpstr>Vijaya</vt:lpstr>
      <vt:lpstr>Wingdings</vt:lpstr>
      <vt:lpstr>Thème Office</vt:lpstr>
      <vt:lpstr>  Pros du bois                                             26 novembre 2001   les revêtements extérieurs en bois  </vt:lpstr>
      <vt:lpstr>les revêtements extérieurs en bois              Ordre de présentation</vt:lpstr>
      <vt:lpstr>les revêtements extérieurs en bois  Extraits du CCQ pertinents*</vt:lpstr>
      <vt:lpstr>les revêtements extérieurs en bois  Extraits du CCQ pertinents*</vt:lpstr>
      <vt:lpstr>les revêtements extérieurs en bois       Types de produits au Québec</vt:lpstr>
      <vt:lpstr>les revêtements extérieurs en bois   différents types et profilés </vt:lpstr>
      <vt:lpstr> les revêtements extérieurs en bois   différents types et profilés </vt:lpstr>
      <vt:lpstr>les revêtements extérieurs en bois    Bois massif_directement de l’arbre</vt:lpstr>
      <vt:lpstr>les revêtements extérieurs en bois    Guide (Cecobois) des meilleures pratiques d’installation du revêtement extérieur en bois massif, 2e édition 2 2e édition  </vt:lpstr>
      <vt:lpstr>les revêtements extérieurs en bois    Guide (Cecobois) des meilleures pratiques d’installation du revêtement extérieur en bois massif, 2e édition</vt:lpstr>
      <vt:lpstr>les revêtements extérieurs en bois    Guide (Cecobois) des meilleures pratiques d’installation du revêtement extérieur en bois massif, 2e édition</vt:lpstr>
      <vt:lpstr>les revêtements extérieurs en bois</vt:lpstr>
      <vt:lpstr>les revêtements extérieurs en bois   assemblage intéressant </vt:lpstr>
      <vt:lpstr>les revêtements extérieurs en bois           Ailleurs, en Suisse</vt:lpstr>
      <vt:lpstr>les revêtements extérieurs en bois              Ailleurs, en Suisse</vt:lpstr>
      <vt:lpstr>les revêtements extérieurs   Durabilité relative d’autres matériaux </vt:lpstr>
      <vt:lpstr>les revêtements extérieurs en bois              Imaginaire historique</vt:lpstr>
      <vt:lpstr>les revêtements extérieurs en bois                 Imaginaire historique</vt:lpstr>
      <vt:lpstr>    les revêtements extérieurs en bois   bardeaux de bois _ multiples possibilités</vt:lpstr>
      <vt:lpstr>     les revêtements extérieurs en bois    bardeaux de bois _ multiples possibilités</vt:lpstr>
      <vt:lpstr>    les revêtements extérieurs en bois  bardeaux de bois _ multiples possibilités</vt:lpstr>
      <vt:lpstr>   les revêtements extérieurs en bois  Bardeaux, multiples possibilités</vt:lpstr>
      <vt:lpstr>les revêtements extérieurs en bois       Exemples marquants</vt:lpstr>
      <vt:lpstr>    les revêtements extérieurs en bois       Exemples marquants</vt:lpstr>
      <vt:lpstr>les revêtements extérieurs en bois       Exemples marquants</vt:lpstr>
      <vt:lpstr>les revêtements extérieurs en bois       Exemples marquants</vt:lpstr>
      <vt:lpstr>les revêtements extérieurs en bois       Exemples marquants</vt:lpstr>
      <vt:lpstr>les revêtements extérieurs en bois       Exemples marquants</vt:lpstr>
      <vt:lpstr>les revêtements extérieurs en bois     exemples contemporains</vt:lpstr>
      <vt:lpstr>les revêtements extérieurs en bois     exemples contemporains</vt:lpstr>
      <vt:lpstr>les revêtements extérieurs en bois     exemples contemporains</vt:lpstr>
      <vt:lpstr>les revêtements extérieurs en bois    exemples contemporains</vt:lpstr>
      <vt:lpstr>les revêtements extérieurs en bois    exemples contemporains</vt:lpstr>
      <vt:lpstr>les revêtements extérieurs en bois     exemples contemporains</vt:lpstr>
      <vt:lpstr>les revêtements extérieurs en bois     exemples contemporains</vt:lpstr>
      <vt:lpstr>   les revêtements extérieurs en bois     exemples contemporains</vt:lpstr>
      <vt:lpstr>   les revêtements extérieurs en bois     exemples contemporains</vt:lpstr>
      <vt:lpstr>les revêtements extérieurs en bois     exemples contemporains</vt:lpstr>
      <vt:lpstr>les revêtements extérieurs en bois     exemples contemporains</vt:lpstr>
      <vt:lpstr>les revêtements extérieurs en bois     exemples contemporains</vt:lpstr>
      <vt:lpstr>les revêtements extérieurs en bois            bâtiments de ferme anciens</vt:lpstr>
      <vt:lpstr>les revêtements extérieurs en bois            bâtiments de ferme anciens</vt:lpstr>
      <vt:lpstr>les revêtements extérieurs en bois      Bâtiments de ferme contemporains</vt:lpstr>
      <vt:lpstr>les revêtements extérieurs en bois      Bâtiments de ferme contemporains</vt:lpstr>
      <vt:lpstr>les revêtements extérieurs en bois      Bâtiments de ferme contemporains</vt:lpstr>
      <vt:lpstr>les revêtements extérieurs en bois      Bâtiments de ferme contemporains</vt:lpstr>
      <vt:lpstr>les revêtements extérieurs en bois      Bâtiments de ferme contemporains</vt:lpstr>
      <vt:lpstr>les revêtements extérieurs en bois   exemple de restauration</vt:lpstr>
      <vt:lpstr>les revêtements extérieurs en bois      exemples de restauration</vt:lpstr>
      <vt:lpstr>   les revêtements extérieurs en bois              Exemples de restauration</vt:lpstr>
      <vt:lpstr>les revêtements extérieurs en bois              Exemples de restauration</vt:lpstr>
      <vt:lpstr>les revêtements extérieurs en bois   Concevoir en fonction du climat</vt:lpstr>
      <vt:lpstr>les revêtements extérieurs en bois     Concevoir en fonction du climat</vt:lpstr>
      <vt:lpstr>les revêtements extérieurs en bois   vers des normes environnementales plus strictes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Christian Dagenais</dc:creator>
  <cp:lastModifiedBy>Benoit Beland</cp:lastModifiedBy>
  <cp:revision>1880</cp:revision>
  <cp:lastPrinted>2021-09-30T20:33:16Z</cp:lastPrinted>
  <dcterms:created xsi:type="dcterms:W3CDTF">2009-02-06T01:45:11Z</dcterms:created>
  <dcterms:modified xsi:type="dcterms:W3CDTF">2021-11-25T21:06:19Z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0x010100F72D4D28D0F03743826102076D36457C</vt:lpwstr>
  </property>
</Properties>
</file>